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7" r:id="rId1"/>
  </p:sldMasterIdLst>
  <p:notesMasterIdLst>
    <p:notesMasterId r:id="rId38"/>
  </p:notesMasterIdLst>
  <p:sldIdLst>
    <p:sldId id="353" r:id="rId2"/>
    <p:sldId id="360" r:id="rId3"/>
    <p:sldId id="361" r:id="rId4"/>
    <p:sldId id="354" r:id="rId5"/>
    <p:sldId id="362" r:id="rId6"/>
    <p:sldId id="363" r:id="rId7"/>
    <p:sldId id="364" r:id="rId8"/>
    <p:sldId id="365" r:id="rId9"/>
    <p:sldId id="356" r:id="rId10"/>
    <p:sldId id="368" r:id="rId11"/>
    <p:sldId id="357" r:id="rId12"/>
    <p:sldId id="366" r:id="rId13"/>
    <p:sldId id="367" r:id="rId14"/>
    <p:sldId id="358" r:id="rId15"/>
    <p:sldId id="359" r:id="rId16"/>
    <p:sldId id="369" r:id="rId17"/>
    <p:sldId id="370" r:id="rId18"/>
    <p:sldId id="371" r:id="rId19"/>
    <p:sldId id="372" r:id="rId20"/>
    <p:sldId id="375" r:id="rId21"/>
    <p:sldId id="376" r:id="rId22"/>
    <p:sldId id="377" r:id="rId23"/>
    <p:sldId id="378" r:id="rId24"/>
    <p:sldId id="379" r:id="rId25"/>
    <p:sldId id="380" r:id="rId26"/>
    <p:sldId id="381" r:id="rId27"/>
    <p:sldId id="382" r:id="rId28"/>
    <p:sldId id="383" r:id="rId29"/>
    <p:sldId id="373" r:id="rId30"/>
    <p:sldId id="374" r:id="rId31"/>
    <p:sldId id="384" r:id="rId32"/>
    <p:sldId id="388" r:id="rId33"/>
    <p:sldId id="385" r:id="rId34"/>
    <p:sldId id="355" r:id="rId35"/>
    <p:sldId id="386" r:id="rId36"/>
    <p:sldId id="387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9BB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6" autoAdjust="0"/>
    <p:restoredTop sz="94610" autoAdjust="0"/>
  </p:normalViewPr>
  <p:slideViewPr>
    <p:cSldViewPr>
      <p:cViewPr varScale="1">
        <p:scale>
          <a:sx n="105" d="100"/>
          <a:sy n="105" d="100"/>
        </p:scale>
        <p:origin x="-90" y="-17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A5A71C7-6DC3-4452-98C4-5AEC7757C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788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10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11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12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13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14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15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16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17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18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19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2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20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21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22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23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24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25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26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27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28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29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3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30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31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32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33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34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35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36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4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5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6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7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8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B1F2EE-570E-47CA-9F32-1A9534353908}" type="slidenum">
              <a:rPr lang="ru-RU" altLang="ru-RU" smtClean="0"/>
              <a:pPr eaLnBrk="1" hangingPunct="1">
                <a:spcBef>
                  <a:spcPct val="0"/>
                </a:spcBef>
              </a:pPr>
              <a:t>9</a:t>
            </a:fld>
            <a:endParaRPr lang="ru-RU" alt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D842D-18F3-403B-8A27-23400808304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5994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15AB2-463F-455B-9F11-9DBA8FF089C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3429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D1D11-EF9C-4BE2-93D4-81884F0FA13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2515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E1044-597D-424B-93D3-21CC94784C1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11240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DEF96-31E2-4067-8850-457B48274DA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98934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B6B57-B6D6-45C2-B71D-382C90862BA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8515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0024B-CAEA-4783-BC24-26D77E199F2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2061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D5111-E528-4DF7-AD27-36ADE275B5F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464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EC3A2-C607-4723-A484-A4448C6638B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6074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CF871-12AB-4B0F-A9AC-69A71D3545F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7572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EC112-B5C5-4A1A-8058-B8BD8B394AD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9300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51193-A5E7-4CD5-B73C-DE36DE3FF6D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5616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53F4-D23C-4256-A73F-9A12A131813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1364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743A-4AF3-4385-8D27-41C61356CD1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6721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6DA46-0C58-4303-AC70-6FD16DB8E68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1777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B543E9EF-53B0-4BE6-BC41-BC282B09CD9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2" r:id="rId8"/>
    <p:sldLayoutId id="2147484123" r:id="rId9"/>
    <p:sldLayoutId id="2147484124" r:id="rId10"/>
    <p:sldLayoutId id="2147484125" r:id="rId11"/>
    <p:sldLayoutId id="2147484126" r:id="rId12"/>
    <p:sldLayoutId id="2147484127" r:id="rId13"/>
    <p:sldLayoutId id="2147484128" r:id="rId14"/>
    <p:sldLayoutId id="2147484129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dt@postman.ru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iamondteam.r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332656"/>
            <a:ext cx="790864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Язык представления трехмерных объектов VRML</a:t>
            </a:r>
          </a:p>
          <a:p>
            <a:pPr algn="just"/>
            <a:endParaRPr lang="ru-RU" dirty="0">
              <a:latin typeface="+mj-lt"/>
            </a:endParaRPr>
          </a:p>
          <a:p>
            <a:pPr algn="just"/>
            <a:r>
              <a:rPr lang="ru-RU" dirty="0" smtClean="0">
                <a:latin typeface="+mj-lt"/>
              </a:rPr>
              <a:t>Язык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 smtClean="0">
                <a:latin typeface="+mj-lt"/>
              </a:rPr>
              <a:t> (</a:t>
            </a:r>
            <a:r>
              <a:rPr lang="ru-RU" dirty="0" err="1" smtClean="0">
                <a:latin typeface="+mj-lt"/>
              </a:rPr>
              <a:t>Virtual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Realty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Modelling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Languagy</a:t>
            </a:r>
            <a:r>
              <a:rPr lang="ru-RU" dirty="0" smtClean="0">
                <a:latin typeface="+mj-lt"/>
              </a:rPr>
              <a:t>) предназначен для описания трехмерных изображений и оперирует объектами, описывающими геометрические фигуры и их расположение в пространстве. Язык был создан в 1994 году консорциумом во главе с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Silicon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Graphics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dirty="0" smtClean="0">
                <a:latin typeface="+mj-lt"/>
              </a:rPr>
              <a:t>для применения в сетях INTERNET. </a:t>
            </a:r>
            <a:endParaRPr lang="en-US" dirty="0" smtClean="0">
              <a:latin typeface="+mj-lt"/>
            </a:endParaRPr>
          </a:p>
          <a:p>
            <a:pPr algn="just"/>
            <a:endParaRPr lang="en-US" dirty="0" smtClean="0">
              <a:latin typeface="+mj-lt"/>
            </a:endParaRPr>
          </a:p>
          <a:p>
            <a:pPr algn="just"/>
            <a:r>
              <a:rPr lang="ru-RU" dirty="0" smtClean="0">
                <a:latin typeface="+mj-lt"/>
              </a:rPr>
              <a:t>Действующим стандартом является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 97</a:t>
            </a:r>
            <a:r>
              <a:rPr lang="ru-RU" dirty="0" smtClean="0">
                <a:latin typeface="+mj-lt"/>
              </a:rPr>
              <a:t>, известный как ISO/IEC 1477. </a:t>
            </a:r>
            <a:endParaRPr lang="en-US" dirty="0" smtClean="0">
              <a:latin typeface="+mj-lt"/>
            </a:endParaRPr>
          </a:p>
          <a:p>
            <a:pPr algn="just"/>
            <a:endParaRPr lang="en-US" dirty="0" smtClean="0">
              <a:latin typeface="+mj-lt"/>
            </a:endParaRPr>
          </a:p>
          <a:p>
            <a:pPr algn="just"/>
            <a:r>
              <a:rPr lang="ru-RU" dirty="0" smtClean="0">
                <a:latin typeface="+mj-lt"/>
              </a:rPr>
              <a:t>Версий языка на данный момент три. </a:t>
            </a:r>
            <a:endParaRPr lang="en-US" dirty="0" smtClean="0">
              <a:latin typeface="+mj-lt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+mj-lt"/>
              </a:rPr>
              <a:t>Первая попытка сделать сеть трехмерной родила версию 1.0. </a:t>
            </a:r>
            <a:endParaRPr lang="en-US" dirty="0" smtClean="0">
              <a:latin typeface="+mj-lt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+mj-lt"/>
              </a:rPr>
              <a:t>Версия 2.0 появилась позже и имела намного большие возможности. Именно эту версию языка разработчики отправили на стандартизацию в ISO/IEC. </a:t>
            </a:r>
            <a:endParaRPr lang="en-US" dirty="0" smtClean="0">
              <a:latin typeface="+mj-lt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+mj-lt"/>
              </a:rPr>
              <a:t>После этого была разработана новая спецификация языка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 97</a:t>
            </a:r>
            <a:r>
              <a:rPr lang="ru-RU" dirty="0" smtClean="0">
                <a:latin typeface="+mj-lt"/>
              </a:rPr>
              <a:t>. Она мало отличается от 2.0 и содержит лишь небольшие изменения и поправки.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151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 smtClean="0">
                <a:latin typeface="+mj-lt"/>
              </a:rPr>
              <a:t> файлы имеют расширения </a:t>
            </a:r>
            <a:r>
              <a:rPr lang="ru-RU" b="1" dirty="0" err="1" smtClean="0">
                <a:latin typeface="+mj-lt"/>
              </a:rPr>
              <a:t>wrl</a:t>
            </a:r>
            <a:r>
              <a:rPr lang="ru-RU" dirty="0" smtClean="0">
                <a:latin typeface="+mj-lt"/>
              </a:rPr>
              <a:t> (от слова </a:t>
            </a:r>
            <a:r>
              <a:rPr lang="ru-RU" dirty="0" err="1" smtClean="0">
                <a:latin typeface="+mj-lt"/>
              </a:rPr>
              <a:t>world</a:t>
            </a:r>
            <a:r>
              <a:rPr lang="ru-RU" dirty="0" smtClean="0">
                <a:latin typeface="+mj-lt"/>
              </a:rPr>
              <a:t> - "мир") или </a:t>
            </a:r>
            <a:r>
              <a:rPr lang="ru-RU" b="1" dirty="0" err="1" smtClean="0">
                <a:latin typeface="+mj-lt"/>
              </a:rPr>
              <a:t>wrz</a:t>
            </a:r>
            <a:r>
              <a:rPr lang="ru-RU" dirty="0" smtClean="0">
                <a:latin typeface="+mj-lt"/>
              </a:rPr>
              <a:t>. В обоих случаях файл может быть либо текстовым (содержащим непосредственно код), либо </a:t>
            </a:r>
            <a:r>
              <a:rPr lang="ru-RU" dirty="0" err="1" smtClean="0">
                <a:latin typeface="+mj-lt"/>
              </a:rPr>
              <a:t>gzip</a:t>
            </a:r>
            <a:r>
              <a:rPr lang="ru-RU" dirty="0" smtClean="0">
                <a:latin typeface="+mj-lt"/>
              </a:rPr>
              <a:t>-архивом. </a:t>
            </a:r>
            <a:endParaRPr lang="ru-RU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556792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Единицы измерения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n-US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ru-RU" dirty="0">
              <a:latin typeface="+mj-lt"/>
            </a:endParaRPr>
          </a:p>
          <a:p>
            <a:pPr algn="just"/>
            <a:r>
              <a:rPr lang="ru-RU" dirty="0">
                <a:latin typeface="+mj-lt"/>
              </a:rPr>
              <a:t>В VRML приняты следующие единицы измерения</a:t>
            </a:r>
            <a:r>
              <a:rPr lang="ru-RU" dirty="0" smtClean="0">
                <a:latin typeface="+mj-lt"/>
              </a:rPr>
              <a:t>:</a:t>
            </a:r>
            <a:endParaRPr lang="en-US" dirty="0" smtClean="0">
              <a:latin typeface="+mj-lt"/>
            </a:endParaRPr>
          </a:p>
          <a:p>
            <a:pPr algn="just"/>
            <a:endParaRPr lang="en-US" dirty="0">
              <a:latin typeface="+mj-lt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</a:rPr>
              <a:t>Расстояние и размер: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метры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</a:rPr>
              <a:t>Углы: </a:t>
            </a:r>
            <a:r>
              <a:rPr lang="en-US" dirty="0" smtClean="0">
                <a:latin typeface="+mj-lt"/>
              </a:rPr>
              <a:t>	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радианы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</a:rPr>
              <a:t>Остальные значения: выражаются, как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часть от 1</a:t>
            </a:r>
            <a:r>
              <a:rPr lang="ru-RU" dirty="0">
                <a:latin typeface="+mj-lt"/>
              </a:rPr>
              <a:t>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+mj-lt"/>
              </a:rPr>
              <a:t>Координаты берутся в трехмерной декартовой системе </a:t>
            </a:r>
            <a:r>
              <a:rPr lang="ru-RU" dirty="0" smtClean="0">
                <a:latin typeface="+mj-lt"/>
              </a:rPr>
              <a:t>координат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271" y="2287091"/>
            <a:ext cx="8477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859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67544" y="266165"/>
            <a:ext cx="784887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З</a:t>
            </a:r>
            <a:r>
              <a:rPr kumimoji="0" lang="ru-RU" altLang="ru-RU" b="1" i="1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аголовок VRML-файла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Как уже говорилось, </a:t>
            </a:r>
            <a:r>
              <a:rPr lang="en-US" altLang="ru-RU" dirty="0">
                <a:latin typeface="+mj-lt"/>
                <a:cs typeface="Arial" pitchFamily="34" charset="0"/>
              </a:rPr>
              <a:t>v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rml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-документ представляет собой обычный тестовый файл.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Для того, чтобы VRML-браузер распознал файл с VRML-кодом, в начале файла ставится специальный заголовок -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file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header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cs typeface="Arial" pitchFamily="34" charset="0"/>
              </a:rPr>
              <a:t>#VRML V1.0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cs typeface="Arial" pitchFamily="34" charset="0"/>
              </a:rPr>
              <a:t>ascii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cs typeface="Arial" pitchFamily="34" charset="0"/>
              </a:rPr>
              <a:t> 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dirty="0"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Такой заголовок обязательно должен находиться в первой строке файла, кроме того, перед знаком диеза не должно быть пробелов. </a:t>
            </a:r>
          </a:p>
        </p:txBody>
      </p:sp>
    </p:spTree>
    <p:extLst>
      <p:ext uri="{BB962C8B-B14F-4D97-AF65-F5344CB8AC3E}">
        <p14:creationId xmlns:p14="http://schemas.microsoft.com/office/powerpoint/2010/main" val="287365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27990" y="266165"/>
            <a:ext cx="777686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П</a:t>
            </a:r>
            <a:r>
              <a:rPr kumimoji="0" lang="ru-RU" altLang="ru-RU" b="1" i="1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римитивы VRML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В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VRML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определены четыре базовые фигуры: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куб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(верней не куб, а прямоугольный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параллепипед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),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сфера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цилиндр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и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конус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. 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Эти фигуры называются примитивами (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primitives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). Набор примитивов невелик, однако комбинируя их, можно строить достаточно сложные трехмерные изображения. Например, вот такие: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7151"/>
            <a:ext cx="9525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83568" y="3460358"/>
            <a:ext cx="7621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j-lt"/>
              </a:rPr>
              <a:t>Рассмотрим поподробней каждый из примитивов.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19926" y="2893586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auto.wrl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96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04664"/>
            <a:ext cx="7992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n-US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Возможные параметры: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width</a:t>
            </a:r>
            <a:r>
              <a:rPr lang="ru-RU" dirty="0">
                <a:latin typeface="+mj-lt"/>
              </a:rPr>
              <a:t> - ширина,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height</a:t>
            </a:r>
            <a:r>
              <a:rPr lang="ru-RU" dirty="0">
                <a:latin typeface="+mj-lt"/>
              </a:rPr>
              <a:t> - высота,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depth</a:t>
            </a:r>
            <a:r>
              <a:rPr lang="ru-RU" dirty="0">
                <a:latin typeface="+mj-lt"/>
              </a:rPr>
              <a:t> - глубина</a:t>
            </a:r>
            <a:r>
              <a:rPr lang="ru-RU" dirty="0" smtClean="0">
                <a:latin typeface="+mj-lt"/>
              </a:rPr>
              <a:t>.</a:t>
            </a:r>
            <a:endParaRPr lang="en-US" dirty="0" smtClean="0">
              <a:latin typeface="+mj-lt"/>
            </a:endParaRPr>
          </a:p>
          <a:p>
            <a:endParaRPr lang="en-US" dirty="0"/>
          </a:p>
          <a:p>
            <a:r>
              <a:rPr lang="en-US" dirty="0" smtClean="0">
                <a:solidFill>
                  <a:srgbClr val="002060"/>
                </a:solidFill>
              </a:rPr>
              <a:t>Cube </a:t>
            </a:r>
            <a:r>
              <a:rPr lang="en-US" dirty="0">
                <a:solidFill>
                  <a:srgbClr val="002060"/>
                </a:solidFill>
              </a:rPr>
              <a:t>{</a:t>
            </a:r>
          </a:p>
          <a:p>
            <a:r>
              <a:rPr lang="en-US" dirty="0">
                <a:solidFill>
                  <a:srgbClr val="002060"/>
                </a:solidFill>
              </a:rPr>
              <a:t>       width   2    # </a:t>
            </a:r>
            <a:r>
              <a:rPr lang="ru-RU" dirty="0">
                <a:solidFill>
                  <a:srgbClr val="002060"/>
                </a:solidFill>
              </a:rPr>
              <a:t>ширина</a:t>
            </a:r>
          </a:p>
          <a:p>
            <a:r>
              <a:rPr lang="ru-RU" dirty="0">
                <a:solidFill>
                  <a:srgbClr val="002060"/>
                </a:solidFill>
              </a:rPr>
              <a:t>       </a:t>
            </a:r>
            <a:r>
              <a:rPr lang="en-US" dirty="0">
                <a:solidFill>
                  <a:srgbClr val="002060"/>
                </a:solidFill>
              </a:rPr>
              <a:t>height  3    # </a:t>
            </a:r>
            <a:r>
              <a:rPr lang="ru-RU" dirty="0">
                <a:solidFill>
                  <a:srgbClr val="002060"/>
                </a:solidFill>
              </a:rPr>
              <a:t>высота</a:t>
            </a:r>
          </a:p>
          <a:p>
            <a:r>
              <a:rPr lang="ru-RU" dirty="0">
                <a:solidFill>
                  <a:srgbClr val="002060"/>
                </a:solidFill>
              </a:rPr>
              <a:t>       </a:t>
            </a:r>
            <a:r>
              <a:rPr lang="en-US" dirty="0">
                <a:solidFill>
                  <a:srgbClr val="002060"/>
                </a:solidFill>
              </a:rPr>
              <a:t>depth   1    # </a:t>
            </a:r>
            <a:r>
              <a:rPr lang="ru-RU" dirty="0">
                <a:solidFill>
                  <a:srgbClr val="002060"/>
                </a:solidFill>
              </a:rPr>
              <a:t>глубина </a:t>
            </a:r>
          </a:p>
          <a:p>
            <a:r>
              <a:rPr lang="ru-RU" dirty="0">
                <a:solidFill>
                  <a:srgbClr val="002060"/>
                </a:solidFill>
              </a:rPr>
              <a:t>      }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697325"/>
            <a:ext cx="9525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1560" y="3284984"/>
            <a:ext cx="73448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Сфера </a:t>
            </a:r>
            <a:endParaRPr lang="en-US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Параметр у сферы только один, это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radius</a:t>
            </a:r>
            <a:r>
              <a:rPr lang="ru-RU" dirty="0" smtClean="0">
                <a:latin typeface="+mj-lt"/>
              </a:rPr>
              <a:t>.</a:t>
            </a:r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r>
              <a:rPr lang="en-US" dirty="0">
                <a:solidFill>
                  <a:srgbClr val="002060"/>
                </a:solidFill>
                <a:latin typeface="+mn-lt"/>
              </a:rPr>
              <a:t>Sphere {</a:t>
            </a:r>
          </a:p>
          <a:p>
            <a:r>
              <a:rPr lang="en-US" dirty="0">
                <a:solidFill>
                  <a:srgbClr val="002060"/>
                </a:solidFill>
                <a:latin typeface="+mn-lt"/>
              </a:rPr>
              <a:t>         </a:t>
            </a:r>
            <a:r>
              <a:rPr lang="en-US" dirty="0" smtClean="0">
                <a:solidFill>
                  <a:srgbClr val="002060"/>
                </a:solidFill>
                <a:latin typeface="+mn-lt"/>
              </a:rPr>
              <a:t>      radius  </a:t>
            </a:r>
            <a:r>
              <a:rPr lang="en-US" dirty="0">
                <a:solidFill>
                  <a:srgbClr val="002060"/>
                </a:solidFill>
                <a:latin typeface="+mn-lt"/>
              </a:rPr>
              <a:t>1    # </a:t>
            </a:r>
            <a:r>
              <a:rPr lang="ru-RU" dirty="0">
                <a:solidFill>
                  <a:srgbClr val="002060"/>
                </a:solidFill>
                <a:latin typeface="+mn-lt"/>
              </a:rPr>
              <a:t>радиус</a:t>
            </a:r>
          </a:p>
          <a:p>
            <a:r>
              <a:rPr lang="ru-RU" dirty="0">
                <a:solidFill>
                  <a:srgbClr val="002060"/>
                </a:solidFill>
                <a:latin typeface="+mn-lt"/>
              </a:rPr>
              <a:t>          </a:t>
            </a:r>
            <a:r>
              <a:rPr lang="en-US" dirty="0" smtClean="0">
                <a:solidFill>
                  <a:srgbClr val="002060"/>
                </a:solidFill>
                <a:latin typeface="+mn-lt"/>
              </a:rPr>
              <a:t>   </a:t>
            </a:r>
            <a:r>
              <a:rPr lang="ru-RU" dirty="0" smtClean="0">
                <a:solidFill>
                  <a:srgbClr val="002060"/>
                </a:solidFill>
                <a:latin typeface="+mn-lt"/>
              </a:rPr>
              <a:t>}</a:t>
            </a:r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363809"/>
            <a:ext cx="9525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732240" y="2173575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1cube.wrl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982308" y="4725144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ball.wrl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96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Конус</a:t>
            </a:r>
            <a:r>
              <a:rPr lang="ru-RU" dirty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pPr algn="just"/>
            <a:r>
              <a:rPr lang="ru-RU" dirty="0">
                <a:latin typeface="+mj-lt"/>
              </a:rPr>
              <a:t>Возможные параметры: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bottomRadius</a:t>
            </a:r>
            <a:r>
              <a:rPr lang="ru-RU" dirty="0">
                <a:latin typeface="+mj-lt"/>
              </a:rPr>
              <a:t> - радиус основания,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height</a:t>
            </a:r>
            <a:r>
              <a:rPr lang="ru-RU" dirty="0">
                <a:latin typeface="+mj-lt"/>
              </a:rPr>
              <a:t> - высота,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parts</a:t>
            </a:r>
            <a:r>
              <a:rPr lang="ru-RU" dirty="0">
                <a:latin typeface="+mj-lt"/>
              </a:rPr>
              <a:t> - определяет, какие части конуса будут видны. Параметр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parts</a:t>
            </a:r>
            <a:r>
              <a:rPr lang="ru-RU" dirty="0">
                <a:latin typeface="+mj-lt"/>
              </a:rPr>
              <a:t> может принимать значения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ALL</a:t>
            </a:r>
            <a:r>
              <a:rPr lang="ru-RU" dirty="0">
                <a:latin typeface="+mj-lt"/>
              </a:rPr>
              <a:t>,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SIDES</a:t>
            </a:r>
            <a:r>
              <a:rPr lang="ru-RU" dirty="0">
                <a:latin typeface="+mj-lt"/>
              </a:rPr>
              <a:t> или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BOTTOM</a:t>
            </a:r>
            <a:r>
              <a:rPr lang="ru-RU" dirty="0">
                <a:latin typeface="+mj-lt"/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132856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002060"/>
                </a:solidFill>
              </a:rPr>
              <a:t>Cone</a:t>
            </a:r>
            <a:r>
              <a:rPr lang="ru-RU" dirty="0">
                <a:solidFill>
                  <a:srgbClr val="002060"/>
                </a:solidFill>
              </a:rPr>
              <a:t> {</a:t>
            </a:r>
          </a:p>
          <a:p>
            <a:r>
              <a:rPr lang="ru-RU" dirty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parts</a:t>
            </a:r>
            <a:r>
              <a:rPr lang="ru-RU" dirty="0" smtClean="0">
                <a:solidFill>
                  <a:srgbClr val="002060"/>
                </a:solidFill>
              </a:rPr>
              <a:t>           </a:t>
            </a:r>
            <a:r>
              <a:rPr lang="ru-RU" dirty="0">
                <a:solidFill>
                  <a:srgbClr val="002060"/>
                </a:solidFill>
              </a:rPr>
              <a:t>ALL  #видны и основание, и боковая поверхность конуса</a:t>
            </a:r>
          </a:p>
          <a:p>
            <a:r>
              <a:rPr lang="ru-RU" dirty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bottomRadius</a:t>
            </a:r>
            <a:r>
              <a:rPr lang="ru-RU" dirty="0" smtClean="0">
                <a:solidFill>
                  <a:srgbClr val="002060"/>
                </a:solidFill>
              </a:rPr>
              <a:t>    </a:t>
            </a:r>
            <a:r>
              <a:rPr lang="ru-RU" dirty="0">
                <a:solidFill>
                  <a:srgbClr val="002060"/>
                </a:solidFill>
              </a:rPr>
              <a:t>1    </a:t>
            </a:r>
            <a:r>
              <a:rPr lang="en-US" dirty="0" smtClean="0">
                <a:solidFill>
                  <a:srgbClr val="002060"/>
                </a:solidFill>
              </a:rPr>
              <a:t>	 </a:t>
            </a:r>
            <a:r>
              <a:rPr lang="ru-RU" dirty="0" smtClean="0">
                <a:solidFill>
                  <a:srgbClr val="002060"/>
                </a:solidFill>
              </a:rPr>
              <a:t>#</a:t>
            </a:r>
            <a:r>
              <a:rPr lang="ru-RU" dirty="0">
                <a:solidFill>
                  <a:srgbClr val="002060"/>
                </a:solidFill>
              </a:rPr>
              <a:t>радиус основания</a:t>
            </a:r>
          </a:p>
          <a:p>
            <a:r>
              <a:rPr lang="ru-RU" dirty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height</a:t>
            </a:r>
            <a:r>
              <a:rPr lang="ru-RU" dirty="0" smtClean="0">
                <a:solidFill>
                  <a:srgbClr val="002060"/>
                </a:solidFill>
              </a:rPr>
              <a:t>          </a:t>
            </a:r>
            <a:r>
              <a:rPr lang="ru-RU" dirty="0">
                <a:solidFill>
                  <a:srgbClr val="002060"/>
                </a:solidFill>
              </a:rPr>
              <a:t>2   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#высота</a:t>
            </a:r>
          </a:p>
          <a:p>
            <a:r>
              <a:rPr lang="ru-RU" dirty="0">
                <a:solidFill>
                  <a:srgbClr val="002060"/>
                </a:solidFill>
              </a:rPr>
              <a:t>      }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966" y="3790146"/>
            <a:ext cx="9525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349776" y="4221088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1cone.wrl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65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Цилиндр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 </a:t>
            </a:r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endParaRPr lang="ru-RU" dirty="0">
              <a:latin typeface="+mj-lt"/>
            </a:endParaRPr>
          </a:p>
          <a:p>
            <a:pPr algn="just"/>
            <a:r>
              <a:rPr lang="ru-RU" dirty="0">
                <a:latin typeface="+mj-lt"/>
              </a:rPr>
              <a:t>Для цилиндра можно задать параметры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radius</a:t>
            </a:r>
            <a:r>
              <a:rPr lang="ru-RU" dirty="0">
                <a:latin typeface="+mj-lt"/>
              </a:rPr>
              <a:t> и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height</a:t>
            </a:r>
            <a:r>
              <a:rPr lang="ru-RU" dirty="0">
                <a:latin typeface="+mj-lt"/>
              </a:rPr>
              <a:t>. Кроме того, с помощью параметра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parts</a:t>
            </a:r>
            <a:r>
              <a:rPr lang="ru-RU" dirty="0">
                <a:latin typeface="+mj-lt"/>
              </a:rPr>
              <a:t> для цилиндра можно определить будут ли отображаться основания цилиндра и его боковая поверхность. Параметр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parts</a:t>
            </a:r>
            <a:r>
              <a:rPr lang="ru-RU" dirty="0">
                <a:latin typeface="+mj-lt"/>
              </a:rPr>
              <a:t> может принимать значения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ALL</a:t>
            </a:r>
            <a:r>
              <a:rPr lang="ru-RU" dirty="0">
                <a:latin typeface="+mj-lt"/>
              </a:rPr>
              <a:t>,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SIDES</a:t>
            </a:r>
            <a:r>
              <a:rPr lang="ru-RU" dirty="0">
                <a:latin typeface="+mj-lt"/>
              </a:rPr>
              <a:t>,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BOTTOM</a:t>
            </a:r>
            <a:r>
              <a:rPr lang="ru-RU" dirty="0">
                <a:latin typeface="+mj-lt"/>
              </a:rPr>
              <a:t> или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TOP</a:t>
            </a:r>
            <a:r>
              <a:rPr lang="ru-RU" dirty="0">
                <a:latin typeface="+mj-lt"/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420888"/>
            <a:ext cx="58326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Cylinder {</a:t>
            </a:r>
          </a:p>
          <a:p>
            <a:r>
              <a:rPr lang="en-US" dirty="0">
                <a:solidFill>
                  <a:srgbClr val="002060"/>
                </a:solidFill>
              </a:rPr>
              <a:t>    parts   ALL    #</a:t>
            </a:r>
            <a:r>
              <a:rPr lang="ru-RU" dirty="0">
                <a:solidFill>
                  <a:srgbClr val="002060"/>
                </a:solidFill>
              </a:rPr>
              <a:t>видны все части цилиндра</a:t>
            </a:r>
          </a:p>
          <a:p>
            <a:r>
              <a:rPr lang="ru-RU" dirty="0">
                <a:solidFill>
                  <a:srgbClr val="002060"/>
                </a:solidFill>
              </a:rPr>
              <a:t>    </a:t>
            </a:r>
            <a:r>
              <a:rPr lang="en-US" dirty="0">
                <a:solidFill>
                  <a:srgbClr val="002060"/>
                </a:solidFill>
              </a:rPr>
              <a:t>radius  1      </a:t>
            </a:r>
            <a:r>
              <a:rPr lang="en-US" dirty="0" smtClean="0">
                <a:solidFill>
                  <a:srgbClr val="002060"/>
                </a:solidFill>
              </a:rPr>
              <a:t> #</a:t>
            </a:r>
            <a:r>
              <a:rPr lang="ru-RU" dirty="0">
                <a:solidFill>
                  <a:srgbClr val="002060"/>
                </a:solidFill>
              </a:rPr>
              <a:t>радиус основания</a:t>
            </a:r>
          </a:p>
          <a:p>
            <a:r>
              <a:rPr lang="ru-RU" dirty="0">
                <a:solidFill>
                  <a:srgbClr val="002060"/>
                </a:solidFill>
              </a:rPr>
              <a:t>    </a:t>
            </a:r>
            <a:r>
              <a:rPr lang="en-US" dirty="0">
                <a:solidFill>
                  <a:srgbClr val="002060"/>
                </a:solidFill>
              </a:rPr>
              <a:t>height  2      </a:t>
            </a:r>
            <a:r>
              <a:rPr lang="en-US" dirty="0" smtClean="0">
                <a:solidFill>
                  <a:srgbClr val="002060"/>
                </a:solidFill>
              </a:rPr>
              <a:t> #</a:t>
            </a:r>
            <a:r>
              <a:rPr lang="ru-RU" dirty="0">
                <a:solidFill>
                  <a:srgbClr val="002060"/>
                </a:solidFill>
              </a:rPr>
              <a:t>высота цилиндра</a:t>
            </a:r>
          </a:p>
          <a:p>
            <a:r>
              <a:rPr lang="ru-RU" dirty="0">
                <a:solidFill>
                  <a:srgbClr val="002060"/>
                </a:solidFill>
              </a:rPr>
              <a:t>          }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923" y="3898216"/>
            <a:ext cx="9525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948264" y="4293096"/>
            <a:ext cx="1326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cylinder.wrl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65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Цвет и текстура </a:t>
            </a:r>
            <a:endParaRPr lang="en-US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Цвет фигуры, определяется с помощью объекта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Material</a:t>
            </a:r>
            <a:r>
              <a:rPr lang="ru-RU" dirty="0">
                <a:latin typeface="+mj-lt"/>
              </a:rPr>
              <a:t>. </a:t>
            </a:r>
          </a:p>
          <a:p>
            <a:pPr algn="just"/>
            <a:endParaRPr lang="ru-RU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8860" y="1268760"/>
            <a:ext cx="58326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Material {</a:t>
            </a:r>
          </a:p>
          <a:p>
            <a:r>
              <a:rPr lang="en-US" dirty="0">
                <a:solidFill>
                  <a:srgbClr val="002060"/>
                </a:solidFill>
              </a:rPr>
              <a:t>         </a:t>
            </a:r>
            <a:r>
              <a:rPr lang="en-US" dirty="0" err="1">
                <a:solidFill>
                  <a:srgbClr val="002060"/>
                </a:solidFill>
              </a:rPr>
              <a:t>ambientColor</a:t>
            </a:r>
            <a:r>
              <a:rPr lang="en-US" dirty="0">
                <a:solidFill>
                  <a:srgbClr val="002060"/>
                </a:solidFill>
              </a:rPr>
              <a:t>    0.2 0.2 0.2</a:t>
            </a:r>
          </a:p>
          <a:p>
            <a:r>
              <a:rPr lang="en-US" dirty="0">
                <a:solidFill>
                  <a:srgbClr val="002060"/>
                </a:solidFill>
              </a:rPr>
              <a:t>         </a:t>
            </a:r>
            <a:r>
              <a:rPr lang="en-US" dirty="0" err="1">
                <a:solidFill>
                  <a:srgbClr val="002060"/>
                </a:solidFill>
              </a:rPr>
              <a:t>diffuseColor</a:t>
            </a:r>
            <a:r>
              <a:rPr lang="en-US" dirty="0">
                <a:solidFill>
                  <a:srgbClr val="002060"/>
                </a:solidFill>
              </a:rPr>
              <a:t>    0.8 0.8 0.8</a:t>
            </a:r>
          </a:p>
          <a:p>
            <a:r>
              <a:rPr lang="en-US" dirty="0">
                <a:solidFill>
                  <a:srgbClr val="002060"/>
                </a:solidFill>
              </a:rPr>
              <a:t>         </a:t>
            </a:r>
            <a:r>
              <a:rPr lang="en-US" dirty="0" err="1">
                <a:solidFill>
                  <a:srgbClr val="002060"/>
                </a:solidFill>
              </a:rPr>
              <a:t>specularColor</a:t>
            </a:r>
            <a:r>
              <a:rPr lang="en-US" dirty="0">
                <a:solidFill>
                  <a:srgbClr val="002060"/>
                </a:solidFill>
              </a:rPr>
              <a:t>   0 0 0</a:t>
            </a:r>
          </a:p>
          <a:p>
            <a:r>
              <a:rPr lang="en-US" dirty="0">
                <a:solidFill>
                  <a:srgbClr val="002060"/>
                </a:solidFill>
              </a:rPr>
              <a:t>         </a:t>
            </a:r>
            <a:r>
              <a:rPr lang="en-US" dirty="0" err="1">
                <a:solidFill>
                  <a:srgbClr val="002060"/>
                </a:solidFill>
              </a:rPr>
              <a:t>emissiveColor</a:t>
            </a:r>
            <a:r>
              <a:rPr lang="en-US" dirty="0">
                <a:solidFill>
                  <a:srgbClr val="002060"/>
                </a:solidFill>
              </a:rPr>
              <a:t>   0 0 0</a:t>
            </a:r>
          </a:p>
          <a:p>
            <a:r>
              <a:rPr lang="en-US" dirty="0">
                <a:solidFill>
                  <a:srgbClr val="002060"/>
                </a:solidFill>
              </a:rPr>
              <a:t>         transparency    0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}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560" y="3300085"/>
            <a:ext cx="748883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Параметры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ambientColor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,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diffuseColor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,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specularColor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и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emissiveColor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управляют цветами и указываются в палитре RGB (красный, зеленый и голубой), причем первая цифра определяет интенсивность красного цвета, вторая - зеленого, а третья - синего.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К примеру, синий кубик, может быть описан следующим образом: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69976" y="475979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#VRML V1.0 </a:t>
            </a:r>
            <a:r>
              <a:rPr lang="en-US" dirty="0" err="1">
                <a:solidFill>
                  <a:srgbClr val="002060"/>
                </a:solidFill>
              </a:rPr>
              <a:t>ascii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       Material {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  </a:t>
            </a:r>
            <a:r>
              <a:rPr lang="en-US" dirty="0" smtClean="0">
                <a:solidFill>
                  <a:srgbClr val="002060"/>
                </a:solidFill>
              </a:rPr>
              <a:t>          </a:t>
            </a:r>
            <a:r>
              <a:rPr lang="en-US" dirty="0" err="1" smtClean="0">
                <a:solidFill>
                  <a:srgbClr val="002060"/>
                </a:solidFill>
              </a:rPr>
              <a:t>diffuseColor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0 0 1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    </a:t>
            </a:r>
            <a:r>
              <a:rPr lang="en-US" dirty="0" smtClean="0">
                <a:solidFill>
                  <a:srgbClr val="002060"/>
                </a:solidFill>
              </a:rPr>
              <a:t>     }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      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dirty="0">
                <a:solidFill>
                  <a:srgbClr val="002060"/>
                </a:solidFill>
              </a:rPr>
              <a:t>Cube </a:t>
            </a:r>
            <a:r>
              <a:rPr lang="en-US" dirty="0" smtClean="0">
                <a:solidFill>
                  <a:srgbClr val="002060"/>
                </a:solidFill>
              </a:rPr>
              <a:t>{ }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20272" y="5661248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bluecube.wrl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5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6064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j-lt"/>
              </a:rPr>
              <a:t>Параметр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transparency</a:t>
            </a:r>
            <a:r>
              <a:rPr lang="ru-RU" dirty="0">
                <a:latin typeface="+mj-lt"/>
              </a:rPr>
              <a:t> может принимать значения от 0 до1 и определяет степень прозрачности, причем максимальная прозрачность достигается при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transparency</a:t>
            </a:r>
            <a:r>
              <a:rPr lang="ru-RU" dirty="0">
                <a:latin typeface="+mj-lt"/>
              </a:rPr>
              <a:t> равном единице. В </a:t>
            </a:r>
            <a:r>
              <a:rPr lang="ru-RU" dirty="0" smtClean="0">
                <a:latin typeface="+mj-lt"/>
              </a:rPr>
              <a:t>следующем </a:t>
            </a:r>
            <a:r>
              <a:rPr lang="ru-RU" dirty="0">
                <a:latin typeface="+mj-lt"/>
              </a:rPr>
              <a:t>примере описано два цилиндра разных размеров, меньший из которых просвечивает сквозь другой.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460977"/>
            <a:ext cx="52872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#VRML V1.0 </a:t>
            </a:r>
            <a:r>
              <a:rPr lang="en-US" dirty="0" err="1">
                <a:solidFill>
                  <a:srgbClr val="002060"/>
                </a:solidFill>
              </a:rPr>
              <a:t>ascii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      Material {</a:t>
            </a:r>
          </a:p>
          <a:p>
            <a:r>
              <a:rPr lang="en-US" dirty="0">
                <a:solidFill>
                  <a:srgbClr val="002060"/>
                </a:solidFill>
              </a:rPr>
              <a:t>	      </a:t>
            </a:r>
            <a:r>
              <a:rPr lang="en-US" dirty="0" err="1">
                <a:solidFill>
                  <a:srgbClr val="002060"/>
                </a:solidFill>
              </a:rPr>
              <a:t>diffuseColor</a:t>
            </a:r>
            <a:r>
              <a:rPr lang="en-US" dirty="0">
                <a:solidFill>
                  <a:srgbClr val="002060"/>
                </a:solidFill>
              </a:rPr>
              <a:t> 0 0 1</a:t>
            </a:r>
          </a:p>
          <a:p>
            <a:r>
              <a:rPr lang="en-US" dirty="0">
                <a:solidFill>
                  <a:srgbClr val="002060"/>
                </a:solidFill>
              </a:rPr>
              <a:t>          </a:t>
            </a:r>
            <a:r>
              <a:rPr lang="ru-RU" dirty="0" smtClean="0">
                <a:solidFill>
                  <a:srgbClr val="002060"/>
                </a:solidFill>
              </a:rPr>
              <a:t>           </a:t>
            </a:r>
            <a:r>
              <a:rPr lang="en-US" dirty="0" smtClean="0">
                <a:solidFill>
                  <a:srgbClr val="002060"/>
                </a:solidFill>
              </a:rPr>
              <a:t>transparency    </a:t>
            </a:r>
            <a:r>
              <a:rPr lang="en-US" dirty="0">
                <a:solidFill>
                  <a:srgbClr val="002060"/>
                </a:solidFill>
              </a:rPr>
              <a:t>0.7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   }</a:t>
            </a:r>
          </a:p>
          <a:p>
            <a:r>
              <a:rPr lang="en-US" dirty="0">
                <a:solidFill>
                  <a:srgbClr val="002060"/>
                </a:solidFill>
              </a:rPr>
              <a:t>       Cylinder {</a:t>
            </a:r>
          </a:p>
          <a:p>
            <a:r>
              <a:rPr lang="en-US" dirty="0">
                <a:solidFill>
                  <a:srgbClr val="002060"/>
                </a:solidFill>
              </a:rPr>
              <a:t>         </a:t>
            </a:r>
            <a:r>
              <a:rPr lang="ru-RU" dirty="0" smtClean="0">
                <a:solidFill>
                  <a:srgbClr val="002060"/>
                </a:solidFill>
              </a:rPr>
              <a:t>           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height  1</a:t>
            </a:r>
          </a:p>
          <a:p>
            <a:r>
              <a:rPr lang="en-US" dirty="0">
                <a:solidFill>
                  <a:srgbClr val="002060"/>
                </a:solidFill>
              </a:rPr>
              <a:t>         </a:t>
            </a:r>
            <a:r>
              <a:rPr lang="ru-RU" dirty="0" smtClean="0">
                <a:solidFill>
                  <a:srgbClr val="002060"/>
                </a:solidFill>
              </a:rPr>
              <a:t>              </a:t>
            </a:r>
            <a:r>
              <a:rPr lang="en-US" dirty="0" smtClean="0">
                <a:solidFill>
                  <a:srgbClr val="002060"/>
                </a:solidFill>
              </a:rPr>
              <a:t>radius  </a:t>
            </a:r>
            <a:r>
              <a:rPr lang="en-US" dirty="0">
                <a:solidFill>
                  <a:srgbClr val="002060"/>
                </a:solidFill>
              </a:rPr>
              <a:t>1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   }</a:t>
            </a:r>
          </a:p>
          <a:p>
            <a:r>
              <a:rPr lang="en-US" dirty="0">
                <a:solidFill>
                  <a:srgbClr val="002060"/>
                </a:solidFill>
              </a:rPr>
              <a:t>       Material {</a:t>
            </a:r>
          </a:p>
          <a:p>
            <a:r>
              <a:rPr lang="en-US" dirty="0">
                <a:solidFill>
                  <a:srgbClr val="002060"/>
                </a:solidFill>
              </a:rPr>
              <a:t>         </a:t>
            </a:r>
            <a:r>
              <a:rPr lang="ru-RU" dirty="0" smtClean="0">
                <a:solidFill>
                  <a:srgbClr val="002060"/>
                </a:solidFill>
              </a:rPr>
              <a:t>            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emissiveColor</a:t>
            </a:r>
            <a:r>
              <a:rPr lang="en-US" dirty="0">
                <a:solidFill>
                  <a:srgbClr val="002060"/>
                </a:solidFill>
              </a:rPr>
              <a:t>    1 0 0</a:t>
            </a:r>
          </a:p>
          <a:p>
            <a:r>
              <a:rPr lang="en-US" dirty="0">
                <a:solidFill>
                  <a:srgbClr val="002060"/>
                </a:solidFill>
              </a:rPr>
              <a:t>          </a:t>
            </a:r>
            <a:r>
              <a:rPr lang="ru-RU" dirty="0" smtClean="0">
                <a:solidFill>
                  <a:srgbClr val="002060"/>
                </a:solidFill>
              </a:rPr>
              <a:t>             </a:t>
            </a:r>
            <a:r>
              <a:rPr lang="en-US" dirty="0" smtClean="0">
                <a:solidFill>
                  <a:srgbClr val="002060"/>
                </a:solidFill>
              </a:rPr>
              <a:t>transparency    </a:t>
            </a:r>
            <a:r>
              <a:rPr lang="en-US" dirty="0">
                <a:solidFill>
                  <a:srgbClr val="002060"/>
                </a:solidFill>
              </a:rPr>
              <a:t>0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   }</a:t>
            </a:r>
          </a:p>
          <a:p>
            <a:r>
              <a:rPr lang="en-US" dirty="0">
                <a:solidFill>
                  <a:srgbClr val="002060"/>
                </a:solidFill>
              </a:rPr>
              <a:t>       Cylinder {</a:t>
            </a:r>
          </a:p>
          <a:p>
            <a:r>
              <a:rPr lang="en-US" dirty="0">
                <a:solidFill>
                  <a:srgbClr val="002060"/>
                </a:solidFill>
              </a:rPr>
              <a:t>          </a:t>
            </a:r>
            <a:r>
              <a:rPr lang="ru-RU" dirty="0" smtClean="0">
                <a:solidFill>
                  <a:srgbClr val="002060"/>
                </a:solidFill>
              </a:rPr>
              <a:t>               </a:t>
            </a:r>
            <a:r>
              <a:rPr lang="en-US" dirty="0" smtClean="0">
                <a:solidFill>
                  <a:srgbClr val="002060"/>
                </a:solidFill>
              </a:rPr>
              <a:t>height  </a:t>
            </a:r>
            <a:r>
              <a:rPr lang="en-US" dirty="0">
                <a:solidFill>
                  <a:srgbClr val="002060"/>
                </a:solidFill>
              </a:rPr>
              <a:t>0.8</a:t>
            </a:r>
          </a:p>
          <a:p>
            <a:r>
              <a:rPr lang="en-US" dirty="0">
                <a:solidFill>
                  <a:srgbClr val="002060"/>
                </a:solidFill>
              </a:rPr>
              <a:t>          </a:t>
            </a:r>
            <a:r>
              <a:rPr lang="ru-RU" dirty="0" smtClean="0">
                <a:solidFill>
                  <a:srgbClr val="002060"/>
                </a:solidFill>
              </a:rPr>
              <a:t>               </a:t>
            </a:r>
            <a:r>
              <a:rPr lang="en-US" dirty="0" smtClean="0">
                <a:solidFill>
                  <a:srgbClr val="002060"/>
                </a:solidFill>
              </a:rPr>
              <a:t>radius  </a:t>
            </a:r>
            <a:r>
              <a:rPr lang="en-US" dirty="0">
                <a:solidFill>
                  <a:srgbClr val="002060"/>
                </a:solidFill>
              </a:rPr>
              <a:t>0.1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   }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452319" y="558924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2cil.wrl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5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j-lt"/>
              </a:rPr>
              <a:t>Для имитирования различных поверхностей в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 существует объект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Texture2</a:t>
            </a:r>
            <a:r>
              <a:rPr lang="ru-RU" dirty="0">
                <a:latin typeface="+mj-lt"/>
              </a:rPr>
              <a:t>. </a:t>
            </a:r>
          </a:p>
          <a:p>
            <a:pPr algn="just"/>
            <a:r>
              <a:rPr lang="ru-RU" dirty="0">
                <a:latin typeface="+mj-lt"/>
              </a:rPr>
              <a:t>В качестве текстуры легче всего использовать обычный графический файл, например, в GIF-формате. В таком случае для "натягивания" текстуры на трехмерное изображение нужно только указать путь к файлу в параметре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filename</a:t>
            </a:r>
            <a:r>
              <a:rPr lang="ru-RU" dirty="0">
                <a:latin typeface="+mj-lt"/>
              </a:rPr>
              <a:t> объекта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Texture2</a:t>
            </a:r>
            <a:r>
              <a:rPr lang="ru-RU" dirty="0">
                <a:latin typeface="+mj-lt"/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068961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#VRML V1.0 </a:t>
            </a:r>
            <a:r>
              <a:rPr lang="en-US" dirty="0" err="1">
                <a:solidFill>
                  <a:srgbClr val="002060"/>
                </a:solidFill>
              </a:rPr>
              <a:t>ascii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 Texture2 {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</a:t>
            </a:r>
            <a:r>
              <a:rPr lang="ru-RU" dirty="0" smtClean="0">
                <a:solidFill>
                  <a:srgbClr val="002060"/>
                </a:solidFill>
              </a:rPr>
              <a:t>     </a:t>
            </a:r>
            <a:r>
              <a:rPr lang="en-US" dirty="0" smtClean="0">
                <a:solidFill>
                  <a:srgbClr val="002060"/>
                </a:solidFill>
              </a:rPr>
              <a:t>filename    </a:t>
            </a:r>
            <a:r>
              <a:rPr lang="en-US" dirty="0">
                <a:solidFill>
                  <a:srgbClr val="002060"/>
                </a:solidFill>
              </a:rPr>
              <a:t>"krp.gif"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</a:t>
            </a:r>
            <a:r>
              <a:rPr lang="ru-RU" dirty="0" smtClean="0">
                <a:solidFill>
                  <a:srgbClr val="002060"/>
                </a:solidFill>
              </a:rPr>
              <a:t>     </a:t>
            </a:r>
            <a:r>
              <a:rPr lang="en-US" dirty="0" smtClean="0">
                <a:solidFill>
                  <a:srgbClr val="002060"/>
                </a:solidFill>
              </a:rPr>
              <a:t>image       </a:t>
            </a:r>
            <a:r>
              <a:rPr lang="en-US" dirty="0">
                <a:solidFill>
                  <a:srgbClr val="002060"/>
                </a:solidFill>
              </a:rPr>
              <a:t>0 0 0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</a:t>
            </a:r>
            <a:r>
              <a:rPr lang="ru-RU" dirty="0" smtClean="0">
                <a:solidFill>
                  <a:srgbClr val="002060"/>
                </a:solidFill>
              </a:rPr>
              <a:t>     </a:t>
            </a:r>
            <a:r>
              <a:rPr lang="en-US" dirty="0" err="1" smtClean="0">
                <a:solidFill>
                  <a:srgbClr val="002060"/>
                </a:solidFill>
              </a:rPr>
              <a:t>wrapS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REPEAT 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</a:t>
            </a:r>
            <a:r>
              <a:rPr lang="ru-RU" dirty="0" smtClean="0">
                <a:solidFill>
                  <a:srgbClr val="002060"/>
                </a:solidFill>
              </a:rPr>
              <a:t>     </a:t>
            </a:r>
            <a:r>
              <a:rPr lang="en-US" dirty="0" err="1" smtClean="0">
                <a:solidFill>
                  <a:srgbClr val="002060"/>
                </a:solidFill>
              </a:rPr>
              <a:t>wrapT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REPEAT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}</a:t>
            </a:r>
          </a:p>
          <a:p>
            <a:r>
              <a:rPr lang="en-US" dirty="0">
                <a:solidFill>
                  <a:srgbClr val="002060"/>
                </a:solidFill>
              </a:rPr>
              <a:t>  Cube { 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</a:t>
            </a:r>
            <a:r>
              <a:rPr lang="ru-RU" dirty="0" smtClean="0">
                <a:solidFill>
                  <a:srgbClr val="002060"/>
                </a:solidFill>
              </a:rPr>
              <a:t>    </a:t>
            </a:r>
            <a:r>
              <a:rPr lang="en-US" dirty="0" smtClean="0">
                <a:solidFill>
                  <a:srgbClr val="002060"/>
                </a:solidFill>
              </a:rPr>
              <a:t>width </a:t>
            </a:r>
            <a:r>
              <a:rPr lang="en-US" dirty="0">
                <a:solidFill>
                  <a:srgbClr val="002060"/>
                </a:solidFill>
              </a:rPr>
              <a:t>1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</a:t>
            </a:r>
            <a:r>
              <a:rPr lang="ru-RU" dirty="0" smtClean="0">
                <a:solidFill>
                  <a:srgbClr val="002060"/>
                </a:solidFill>
              </a:rPr>
              <a:t>    </a:t>
            </a:r>
            <a:r>
              <a:rPr lang="en-US" dirty="0" smtClean="0">
                <a:solidFill>
                  <a:srgbClr val="002060"/>
                </a:solidFill>
              </a:rPr>
              <a:t>height </a:t>
            </a:r>
            <a:r>
              <a:rPr lang="en-US" dirty="0">
                <a:solidFill>
                  <a:srgbClr val="002060"/>
                </a:solidFill>
              </a:rPr>
              <a:t>1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</a:t>
            </a:r>
            <a:r>
              <a:rPr lang="ru-RU" dirty="0" smtClean="0">
                <a:solidFill>
                  <a:srgbClr val="002060"/>
                </a:solidFill>
              </a:rPr>
              <a:t>   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depth 1 </a:t>
            </a:r>
          </a:p>
          <a:p>
            <a:r>
              <a:rPr lang="en-US" dirty="0">
                <a:solidFill>
                  <a:srgbClr val="002060"/>
                </a:solidFill>
              </a:rPr>
              <a:t>       }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AutoShape 2" descr="D:\www_Gushov\%D0%93%D1%80%D0%B0%D1%84%D0%B8%D1%87%D0%B5%D1%81%D0%BA%D0%B8%D0%B5 %D1%81%D0%B8%D1%81%D1%82%D0%B5%D0%BC%D1%8B\Note\2 VRML\Lit\L10_VRML\picVRML\cubekrp.gif"/>
          <p:cNvSpPr>
            <a:spLocks noChangeAspect="1" noChangeArrowheads="1"/>
          </p:cNvSpPr>
          <p:nvPr/>
        </p:nvSpPr>
        <p:spPr bwMode="auto">
          <a:xfrm>
            <a:off x="155575" y="-45720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131" y="2239954"/>
            <a:ext cx="1189045" cy="118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495840" y="3059667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cubekrp.wrl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265490"/>
            <a:ext cx="2307543" cy="121979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462980" y="5661248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krp.gif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0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Положение объектов в пространстве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Изменение координат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endParaRPr lang="ru-RU" dirty="0" smtClean="0">
              <a:latin typeface="+mj-lt"/>
            </a:endParaRPr>
          </a:p>
          <a:p>
            <a:pPr algn="just"/>
            <a:r>
              <a:rPr lang="ru-RU" dirty="0" smtClean="0">
                <a:latin typeface="+mj-lt"/>
              </a:rPr>
              <a:t>По </a:t>
            </a:r>
            <a:r>
              <a:rPr lang="ru-RU" dirty="0">
                <a:latin typeface="+mj-lt"/>
              </a:rPr>
              <a:t>умолчанию любой описанный нами объект будет располагаться точно по центру окна браузера. </a:t>
            </a:r>
            <a:endParaRPr lang="ru-RU" dirty="0" smtClean="0">
              <a:latin typeface="+mj-lt"/>
            </a:endParaRPr>
          </a:p>
          <a:p>
            <a:pPr algn="just"/>
            <a:endParaRPr lang="ru-RU" dirty="0">
              <a:latin typeface="+mj-lt"/>
            </a:endParaRPr>
          </a:p>
          <a:p>
            <a:pPr algn="just"/>
            <a:r>
              <a:rPr lang="ru-RU" dirty="0" smtClean="0">
                <a:latin typeface="+mj-lt"/>
              </a:rPr>
              <a:t>По </a:t>
            </a:r>
            <a:r>
              <a:rPr lang="ru-RU" dirty="0">
                <a:latin typeface="+mj-lt"/>
              </a:rPr>
              <a:t>этой причине, если мы опишем к примеру два одинаковых цилиндра, они сольются друг с другом. Для того, чтобы изменить положение второго цилиндра, применим узел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Translation</a:t>
            </a:r>
            <a:r>
              <a:rPr lang="ru-RU" dirty="0">
                <a:latin typeface="+mj-lt"/>
              </a:rPr>
              <a:t>. </a:t>
            </a:r>
            <a:endParaRPr lang="ru-RU" dirty="0" smtClean="0">
              <a:latin typeface="+mj-lt"/>
            </a:endParaRPr>
          </a:p>
          <a:p>
            <a:pPr algn="just"/>
            <a:endParaRPr lang="ru-RU" dirty="0">
              <a:latin typeface="+mj-lt"/>
            </a:endParaRPr>
          </a:p>
          <a:p>
            <a:pPr algn="just"/>
            <a:r>
              <a:rPr lang="ru-RU" dirty="0">
                <a:latin typeface="+mj-lt"/>
              </a:rPr>
              <a:t>Узел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Translation</a:t>
            </a:r>
            <a:r>
              <a:rPr lang="ru-RU" dirty="0">
                <a:latin typeface="+mj-lt"/>
              </a:rPr>
              <a:t> определяет координаты объекта: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4029165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Translation {</a:t>
            </a:r>
          </a:p>
          <a:p>
            <a:r>
              <a:rPr lang="en-US" dirty="0">
                <a:solidFill>
                  <a:srgbClr val="002060"/>
                </a:solidFill>
              </a:rPr>
              <a:t>         translation 1 2 3 </a:t>
            </a:r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#</a:t>
            </a:r>
            <a:r>
              <a:rPr lang="ru-RU" dirty="0" smtClean="0">
                <a:solidFill>
                  <a:srgbClr val="002060"/>
                </a:solidFill>
              </a:rPr>
              <a:t> т.е</a:t>
            </a:r>
            <a:r>
              <a:rPr lang="ru-RU" dirty="0">
                <a:solidFill>
                  <a:srgbClr val="002060"/>
                </a:solidFill>
              </a:rPr>
              <a:t>. соответственно </a:t>
            </a:r>
            <a:r>
              <a:rPr lang="en-US" dirty="0">
                <a:solidFill>
                  <a:srgbClr val="002060"/>
                </a:solidFill>
              </a:rPr>
              <a:t>x=1 y=2 z=3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   }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0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60648"/>
            <a:ext cx="790864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 smtClean="0">
                <a:latin typeface="+mj-lt"/>
              </a:rPr>
              <a:t>-файл </a:t>
            </a:r>
            <a:r>
              <a:rPr lang="ru-RU" dirty="0">
                <a:latin typeface="+mj-lt"/>
              </a:rPr>
              <a:t>представляет собой обычный текстовый файл в формате ASCII с расширением .</a:t>
            </a:r>
            <a:r>
              <a:rPr lang="ru-RU" dirty="0" err="1">
                <a:latin typeface="+mj-lt"/>
              </a:rPr>
              <a:t>wrl</a:t>
            </a:r>
            <a:r>
              <a:rPr lang="ru-RU" dirty="0">
                <a:latin typeface="+mj-lt"/>
              </a:rPr>
              <a:t>, интерпретируемый браузером.</a:t>
            </a:r>
          </a:p>
          <a:p>
            <a:pPr algn="just"/>
            <a:endParaRPr lang="ru-RU" sz="1000" dirty="0">
              <a:latin typeface="+mj-lt"/>
            </a:endParaRP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 дает разработчику возможность не только проектировать статические и динамические 3D модели, он также позволяет включать и обрабатывать в этих моделях гиперссылки на звуковые, видео, </a:t>
            </a:r>
            <a:r>
              <a:rPr lang="ru-RU" dirty="0" err="1">
                <a:latin typeface="+mj-lt"/>
              </a:rPr>
              <a:t>html</a:t>
            </a:r>
            <a:r>
              <a:rPr lang="ru-RU" dirty="0">
                <a:latin typeface="+mj-lt"/>
              </a:rPr>
              <a:t>-файлы и другие VRML объекты.</a:t>
            </a:r>
          </a:p>
          <a:p>
            <a:pPr algn="just"/>
            <a:endParaRPr lang="ru-RU" sz="1000" dirty="0">
              <a:latin typeface="+mj-lt"/>
            </a:endParaRPr>
          </a:p>
          <a:p>
            <a:pPr algn="just"/>
            <a:r>
              <a:rPr lang="ru-RU" dirty="0">
                <a:latin typeface="+mj-lt"/>
              </a:rPr>
              <a:t>Поскольку большинство браузеров не имеет встроенных средств поддержки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, для просмотра </a:t>
            </a:r>
            <a:r>
              <a:rPr lang="en-US" dirty="0">
                <a:latin typeface="+mj-lt"/>
              </a:rPr>
              <a:t>v</a:t>
            </a:r>
            <a:r>
              <a:rPr lang="ru-RU" dirty="0" err="1" smtClean="0">
                <a:latin typeface="+mj-lt"/>
              </a:rPr>
              <a:t>rml</a:t>
            </a:r>
            <a:r>
              <a:rPr lang="ru-RU" dirty="0" smtClean="0">
                <a:latin typeface="+mj-lt"/>
              </a:rPr>
              <a:t>-документов </a:t>
            </a:r>
            <a:r>
              <a:rPr lang="ru-RU" dirty="0">
                <a:latin typeface="+mj-lt"/>
              </a:rPr>
              <a:t>необходимо подключить вспомогательную программу </a:t>
            </a:r>
            <a:r>
              <a:rPr lang="ru-RU" dirty="0" smtClean="0">
                <a:latin typeface="+mj-lt"/>
              </a:rPr>
              <a:t>– </a:t>
            </a:r>
            <a:r>
              <a:rPr lang="en-US" dirty="0" smtClean="0">
                <a:latin typeface="+mj-lt"/>
              </a:rPr>
              <a:t> v</a:t>
            </a:r>
            <a:r>
              <a:rPr lang="ru-RU" dirty="0" err="1" smtClean="0">
                <a:latin typeface="+mj-lt"/>
              </a:rPr>
              <a:t>rml</a:t>
            </a:r>
            <a:r>
              <a:rPr lang="en-US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-</a:t>
            </a:r>
            <a:r>
              <a:rPr lang="en-US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браузер</a:t>
            </a:r>
            <a:r>
              <a:rPr lang="ru-RU" dirty="0">
                <a:latin typeface="+mj-lt"/>
              </a:rPr>
              <a:t>, </a:t>
            </a:r>
            <a:r>
              <a:rPr lang="ru-RU" dirty="0" smtClean="0">
                <a:latin typeface="+mj-lt"/>
              </a:rPr>
              <a:t>например. </a:t>
            </a:r>
            <a:endParaRPr lang="en-US" dirty="0" smtClean="0">
              <a:latin typeface="+mj-lt"/>
            </a:endParaRPr>
          </a:p>
          <a:p>
            <a:pPr algn="just"/>
            <a:endParaRPr lang="en-US" dirty="0">
              <a:latin typeface="+mj-lt"/>
            </a:endParaRPr>
          </a:p>
          <a:p>
            <a:pPr algn="just"/>
            <a:r>
              <a:rPr lang="ru-RU" dirty="0" smtClean="0">
                <a:latin typeface="+mj-lt"/>
              </a:rPr>
              <a:t>Как </a:t>
            </a:r>
            <a:r>
              <a:rPr lang="ru-RU" dirty="0">
                <a:latin typeface="+mj-lt"/>
              </a:rPr>
              <a:t>и в случае с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HTML</a:t>
            </a:r>
            <a:r>
              <a:rPr lang="ru-RU" dirty="0">
                <a:latin typeface="+mj-lt"/>
              </a:rPr>
              <a:t>, один и тот же </a:t>
            </a:r>
            <a:r>
              <a:rPr lang="ru-RU" dirty="0" err="1">
                <a:latin typeface="+mj-lt"/>
              </a:rPr>
              <a:t>vrml</a:t>
            </a:r>
            <a:r>
              <a:rPr lang="ru-RU" dirty="0">
                <a:latin typeface="+mj-lt"/>
              </a:rPr>
              <a:t>-документ может выглядеть по-разному в разных </a:t>
            </a:r>
            <a:r>
              <a:rPr lang="en-US" dirty="0" err="1" smtClean="0">
                <a:latin typeface="+mj-lt"/>
              </a:rPr>
              <a:t>vrml</a:t>
            </a:r>
            <a:r>
              <a:rPr lang="en-US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-</a:t>
            </a:r>
            <a:r>
              <a:rPr lang="en-US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браузерах</a:t>
            </a:r>
            <a:r>
              <a:rPr lang="ru-RU" dirty="0">
                <a:latin typeface="+mj-lt"/>
              </a:rPr>
              <a:t>. </a:t>
            </a:r>
            <a:endParaRPr lang="en-US" dirty="0" smtClean="0">
              <a:latin typeface="+mj-lt"/>
            </a:endParaRPr>
          </a:p>
          <a:p>
            <a:pPr algn="just"/>
            <a:endParaRPr lang="ru-RU" sz="1000" dirty="0">
              <a:latin typeface="+mj-lt"/>
            </a:endParaRPr>
          </a:p>
          <a:p>
            <a:pPr algn="just"/>
            <a:r>
              <a:rPr lang="ru-RU" dirty="0">
                <a:latin typeface="+mj-lt"/>
              </a:rPr>
              <a:t>Основные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браузеры:</a:t>
            </a:r>
            <a:endParaRPr lang="ru-RU" dirty="0">
              <a:latin typeface="+mj-lt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 err="1">
                <a:latin typeface="+mj-lt"/>
              </a:rPr>
              <a:t>Cosmo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Player</a:t>
            </a:r>
            <a:r>
              <a:rPr lang="ru-RU" dirty="0">
                <a:latin typeface="+mj-lt"/>
              </a:rPr>
              <a:t> (</a:t>
            </a:r>
            <a:r>
              <a:rPr lang="ru-RU" dirty="0" err="1">
                <a:latin typeface="+mj-lt"/>
              </a:rPr>
              <a:t>Cosmo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Software</a:t>
            </a:r>
            <a:r>
              <a:rPr lang="ru-RU" dirty="0">
                <a:latin typeface="+mj-lt"/>
              </a:rPr>
              <a:t>) 	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 err="1" smtClean="0">
                <a:latin typeface="+mj-lt"/>
              </a:rPr>
              <a:t>Cortona</a:t>
            </a:r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VRML </a:t>
            </a:r>
            <a:r>
              <a:rPr lang="ru-RU" dirty="0" err="1">
                <a:latin typeface="+mj-lt"/>
              </a:rPr>
              <a:t>client</a:t>
            </a:r>
            <a:r>
              <a:rPr lang="ru-RU" dirty="0">
                <a:latin typeface="+mj-lt"/>
              </a:rPr>
              <a:t> (</a:t>
            </a:r>
            <a:r>
              <a:rPr lang="ru-RU" dirty="0" err="1">
                <a:latin typeface="+mj-lt"/>
              </a:rPr>
              <a:t>ParallelGraphics</a:t>
            </a:r>
            <a:r>
              <a:rPr lang="ru-RU" dirty="0">
                <a:latin typeface="+mj-lt"/>
              </a:rPr>
              <a:t>) 	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dirty="0" err="1" smtClean="0">
                <a:latin typeface="+mj-lt"/>
              </a:rPr>
              <a:t>WorldView</a:t>
            </a:r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(</a:t>
            </a:r>
            <a:r>
              <a:rPr lang="ru-RU" dirty="0" err="1">
                <a:latin typeface="+mj-lt"/>
              </a:rPr>
              <a:t>Intervista</a:t>
            </a:r>
            <a:r>
              <a:rPr lang="ru-RU" dirty="0">
                <a:latin typeface="+mj-lt"/>
              </a:rPr>
              <a:t>) </a:t>
            </a:r>
            <a:endParaRPr lang="ru-RU" dirty="0" smtClean="0">
              <a:latin typeface="+mj-lt"/>
            </a:endParaRPr>
          </a:p>
          <a:p>
            <a:pPr lvl="1" algn="just"/>
            <a:r>
              <a:rPr lang="ru-RU" dirty="0">
                <a:latin typeface="+mj-lt"/>
              </a:rPr>
              <a:t>	 </a:t>
            </a:r>
          </a:p>
          <a:p>
            <a:pPr algn="just"/>
            <a:r>
              <a:rPr lang="ru-RU" dirty="0" smtClean="0">
                <a:latin typeface="+mj-lt"/>
              </a:rPr>
              <a:t>Наиболее </a:t>
            </a:r>
            <a:r>
              <a:rPr lang="ru-RU" dirty="0">
                <a:latin typeface="+mj-lt"/>
              </a:rPr>
              <a:t>известны </a:t>
            </a:r>
            <a:r>
              <a:rPr lang="ru-RU" dirty="0" err="1">
                <a:latin typeface="+mj-lt"/>
              </a:rPr>
              <a:t>Cosmo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Player</a:t>
            </a:r>
            <a:r>
              <a:rPr lang="ru-RU" dirty="0">
                <a:latin typeface="+mj-lt"/>
              </a:rPr>
              <a:t> и </a:t>
            </a:r>
            <a:r>
              <a:rPr lang="ru-RU" dirty="0" err="1">
                <a:latin typeface="+mj-lt"/>
              </a:rPr>
              <a:t>WorldView</a:t>
            </a:r>
            <a:r>
              <a:rPr lang="ru-RU" dirty="0">
                <a:latin typeface="+mj-lt"/>
              </a:rPr>
              <a:t>. Последние версии </a:t>
            </a:r>
            <a:r>
              <a:rPr lang="ru-RU" dirty="0" err="1" smtClean="0">
                <a:latin typeface="+mj-lt"/>
              </a:rPr>
              <a:t>Cosmo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Player</a:t>
            </a:r>
            <a:r>
              <a:rPr lang="ru-RU" dirty="0">
                <a:latin typeface="+mj-lt"/>
              </a:rPr>
              <a:t> и </a:t>
            </a:r>
            <a:r>
              <a:rPr lang="ru-RU" dirty="0" err="1">
                <a:latin typeface="+mj-lt"/>
              </a:rPr>
              <a:t>WorldView</a:t>
            </a:r>
            <a:r>
              <a:rPr lang="ru-RU" dirty="0">
                <a:latin typeface="+mj-lt"/>
              </a:rPr>
              <a:t>-браузеров появились на свет в 1997-98 годах. </a:t>
            </a:r>
            <a:r>
              <a:rPr lang="ru-RU" dirty="0" smtClean="0">
                <a:latin typeface="+mj-lt"/>
              </a:rPr>
              <a:t>Они более </a:t>
            </a:r>
            <a:r>
              <a:rPr lang="ru-RU" dirty="0">
                <a:latin typeface="+mj-lt"/>
              </a:rPr>
              <a:t>не развиваются и не поддерживаются. </a:t>
            </a:r>
          </a:p>
        </p:txBody>
      </p:sp>
    </p:spTree>
    <p:extLst>
      <p:ext uri="{BB962C8B-B14F-4D97-AF65-F5344CB8AC3E}">
        <p14:creationId xmlns:p14="http://schemas.microsoft.com/office/powerpoint/2010/main" val="200068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j-lt"/>
              </a:rPr>
              <a:t>Вообще говоря, координаты указываемые в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Translation</a:t>
            </a:r>
            <a:r>
              <a:rPr lang="ru-RU" dirty="0">
                <a:latin typeface="+mj-lt"/>
              </a:rPr>
              <a:t> не являются абсолютными. Фактически это координаты относительно предыдущего узла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Translation</a:t>
            </a:r>
            <a:r>
              <a:rPr lang="ru-RU" dirty="0">
                <a:latin typeface="+mj-lt"/>
              </a:rPr>
              <a:t>. Чтобы прояснить это вопрос, рассмотрим пример: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484784"/>
            <a:ext cx="32403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#VRML V1.0 </a:t>
            </a:r>
            <a:r>
              <a:rPr lang="en-US" dirty="0" err="1">
                <a:solidFill>
                  <a:srgbClr val="002060"/>
                </a:solidFill>
              </a:rPr>
              <a:t>ascii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     Cube {</a:t>
            </a:r>
          </a:p>
          <a:p>
            <a:r>
              <a:rPr lang="en-US" dirty="0">
                <a:solidFill>
                  <a:srgbClr val="002060"/>
                </a:solidFill>
              </a:rPr>
              <a:t>        </a:t>
            </a:r>
            <a:r>
              <a:rPr lang="ru-RU" dirty="0" smtClean="0">
                <a:solidFill>
                  <a:srgbClr val="002060"/>
                </a:solidFill>
              </a:rPr>
              <a:t>	   </a:t>
            </a:r>
            <a:r>
              <a:rPr lang="en-US" dirty="0" smtClean="0">
                <a:solidFill>
                  <a:srgbClr val="002060"/>
                </a:solidFill>
              </a:rPr>
              <a:t>width </a:t>
            </a:r>
            <a:r>
              <a:rPr lang="en-US" dirty="0">
                <a:solidFill>
                  <a:srgbClr val="002060"/>
                </a:solidFill>
              </a:rPr>
              <a:t>1</a:t>
            </a:r>
          </a:p>
          <a:p>
            <a:r>
              <a:rPr lang="en-US" dirty="0">
                <a:solidFill>
                  <a:srgbClr val="002060"/>
                </a:solidFill>
              </a:rPr>
              <a:t>        </a:t>
            </a:r>
            <a:r>
              <a:rPr lang="ru-RU" dirty="0" smtClean="0">
                <a:solidFill>
                  <a:srgbClr val="002060"/>
                </a:solidFill>
              </a:rPr>
              <a:t>	   </a:t>
            </a:r>
            <a:r>
              <a:rPr lang="en-US" dirty="0" smtClean="0">
                <a:solidFill>
                  <a:srgbClr val="002060"/>
                </a:solidFill>
              </a:rPr>
              <a:t>height </a:t>
            </a:r>
            <a:r>
              <a:rPr lang="en-US" dirty="0">
                <a:solidFill>
                  <a:srgbClr val="002060"/>
                </a:solidFill>
              </a:rPr>
              <a:t>1</a:t>
            </a:r>
          </a:p>
          <a:p>
            <a:r>
              <a:rPr lang="en-US" dirty="0">
                <a:solidFill>
                  <a:srgbClr val="002060"/>
                </a:solidFill>
              </a:rPr>
              <a:t>        </a:t>
            </a:r>
            <a:r>
              <a:rPr lang="ru-RU" dirty="0" smtClean="0">
                <a:solidFill>
                  <a:srgbClr val="002060"/>
                </a:solidFill>
              </a:rPr>
              <a:t>	   </a:t>
            </a:r>
            <a:r>
              <a:rPr lang="en-US" dirty="0" smtClean="0">
                <a:solidFill>
                  <a:srgbClr val="002060"/>
                </a:solidFill>
              </a:rPr>
              <a:t>depth </a:t>
            </a:r>
            <a:r>
              <a:rPr lang="en-US" dirty="0">
                <a:solidFill>
                  <a:srgbClr val="002060"/>
                </a:solidFill>
              </a:rPr>
              <a:t>1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}</a:t>
            </a:r>
          </a:p>
          <a:p>
            <a:r>
              <a:rPr lang="en-US" dirty="0">
                <a:solidFill>
                  <a:srgbClr val="002060"/>
                </a:solidFill>
              </a:rPr>
              <a:t>     # </a:t>
            </a:r>
            <a:r>
              <a:rPr lang="ru-RU" dirty="0">
                <a:solidFill>
                  <a:srgbClr val="002060"/>
                </a:solidFill>
              </a:rPr>
              <a:t>Этот куб по умолчанию располагается в центре</a:t>
            </a:r>
          </a:p>
          <a:p>
            <a:r>
              <a:rPr lang="ru-RU" dirty="0">
                <a:solidFill>
                  <a:srgbClr val="002060"/>
                </a:solidFill>
              </a:rPr>
              <a:t>     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Translation </a:t>
            </a:r>
            <a:r>
              <a:rPr lang="en-US" dirty="0">
                <a:solidFill>
                  <a:srgbClr val="002060"/>
                </a:solidFill>
              </a:rPr>
              <a:t>{</a:t>
            </a:r>
          </a:p>
          <a:p>
            <a:r>
              <a:rPr lang="en-US" dirty="0">
                <a:solidFill>
                  <a:srgbClr val="002060"/>
                </a:solidFill>
              </a:rPr>
              <a:t>         </a:t>
            </a:r>
            <a:r>
              <a:rPr lang="en-US" dirty="0" smtClean="0">
                <a:solidFill>
                  <a:srgbClr val="002060"/>
                </a:solidFill>
              </a:rPr>
              <a:t>	 translation </a:t>
            </a:r>
            <a:r>
              <a:rPr lang="en-US" dirty="0">
                <a:solidFill>
                  <a:srgbClr val="002060"/>
                </a:solidFill>
              </a:rPr>
              <a:t>2 0 0 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     } </a:t>
            </a:r>
          </a:p>
          <a:p>
            <a:r>
              <a:rPr lang="en-US" dirty="0"/>
              <a:t>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134628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#</a:t>
            </a:r>
            <a:r>
              <a:rPr lang="ru-RU" dirty="0">
                <a:solidFill>
                  <a:srgbClr val="002060"/>
                </a:solidFill>
              </a:rPr>
              <a:t>Второй куб сдвинут вправо на 2</a:t>
            </a:r>
          </a:p>
          <a:p>
            <a:r>
              <a:rPr lang="ru-RU" dirty="0">
                <a:solidFill>
                  <a:srgbClr val="002060"/>
                </a:solidFill>
              </a:rPr>
              <a:t>      </a:t>
            </a:r>
            <a:r>
              <a:rPr lang="en-US" dirty="0">
                <a:solidFill>
                  <a:srgbClr val="002060"/>
                </a:solidFill>
              </a:rPr>
              <a:t>Cube {</a:t>
            </a:r>
          </a:p>
          <a:p>
            <a:r>
              <a:rPr lang="en-US" dirty="0">
                <a:solidFill>
                  <a:srgbClr val="002060"/>
                </a:solidFill>
              </a:rPr>
              <a:t>         </a:t>
            </a:r>
            <a:r>
              <a:rPr lang="ru-RU" dirty="0" smtClean="0">
                <a:solidFill>
                  <a:srgbClr val="002060"/>
                </a:solidFill>
              </a:rPr>
              <a:t>	    </a:t>
            </a:r>
            <a:r>
              <a:rPr lang="en-US" dirty="0" smtClean="0">
                <a:solidFill>
                  <a:srgbClr val="002060"/>
                </a:solidFill>
              </a:rPr>
              <a:t>width </a:t>
            </a:r>
            <a:r>
              <a:rPr lang="en-US" dirty="0">
                <a:solidFill>
                  <a:srgbClr val="002060"/>
                </a:solidFill>
              </a:rPr>
              <a:t>1</a:t>
            </a:r>
          </a:p>
          <a:p>
            <a:r>
              <a:rPr lang="en-US" dirty="0">
                <a:solidFill>
                  <a:srgbClr val="002060"/>
                </a:solidFill>
              </a:rPr>
              <a:t>        </a:t>
            </a:r>
            <a:r>
              <a:rPr lang="ru-RU" dirty="0" smtClean="0">
                <a:solidFill>
                  <a:srgbClr val="002060"/>
                </a:solidFill>
              </a:rPr>
              <a:t>	    </a:t>
            </a:r>
            <a:r>
              <a:rPr lang="en-US" dirty="0" smtClean="0">
                <a:solidFill>
                  <a:srgbClr val="002060"/>
                </a:solidFill>
              </a:rPr>
              <a:t>height </a:t>
            </a:r>
            <a:r>
              <a:rPr lang="en-US" dirty="0">
                <a:solidFill>
                  <a:srgbClr val="002060"/>
                </a:solidFill>
              </a:rPr>
              <a:t>1</a:t>
            </a:r>
          </a:p>
          <a:p>
            <a:r>
              <a:rPr lang="en-US" dirty="0">
                <a:solidFill>
                  <a:srgbClr val="002060"/>
                </a:solidFill>
              </a:rPr>
              <a:t>        </a:t>
            </a:r>
            <a:r>
              <a:rPr lang="ru-RU" dirty="0" smtClean="0">
                <a:solidFill>
                  <a:srgbClr val="002060"/>
                </a:solidFill>
              </a:rPr>
              <a:t>	    </a:t>
            </a:r>
            <a:r>
              <a:rPr lang="en-US" dirty="0" smtClean="0">
                <a:solidFill>
                  <a:srgbClr val="002060"/>
                </a:solidFill>
              </a:rPr>
              <a:t>depth </a:t>
            </a:r>
            <a:r>
              <a:rPr lang="en-US" dirty="0">
                <a:solidFill>
                  <a:srgbClr val="002060"/>
                </a:solidFill>
              </a:rPr>
              <a:t>1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}</a:t>
            </a:r>
          </a:p>
          <a:p>
            <a:r>
              <a:rPr lang="en-US" dirty="0">
                <a:solidFill>
                  <a:srgbClr val="002060"/>
                </a:solidFill>
              </a:rPr>
              <a:t>      Translation {</a:t>
            </a:r>
          </a:p>
          <a:p>
            <a:r>
              <a:rPr lang="en-US" dirty="0">
                <a:solidFill>
                  <a:srgbClr val="002060"/>
                </a:solidFill>
              </a:rPr>
              <a:t>         </a:t>
            </a:r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    translation </a:t>
            </a:r>
            <a:r>
              <a:rPr lang="en-US" dirty="0">
                <a:solidFill>
                  <a:srgbClr val="002060"/>
                </a:solidFill>
              </a:rPr>
              <a:t>2 0 0 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     } </a:t>
            </a:r>
          </a:p>
          <a:p>
            <a:r>
              <a:rPr lang="en-US" dirty="0">
                <a:solidFill>
                  <a:srgbClr val="002060"/>
                </a:solidFill>
              </a:rPr>
              <a:t>     #</a:t>
            </a:r>
            <a:r>
              <a:rPr lang="ru-RU" dirty="0">
                <a:solidFill>
                  <a:srgbClr val="002060"/>
                </a:solidFill>
              </a:rPr>
              <a:t>Третий куб сдвинут вправо на два относительно 2-го !!!!</a:t>
            </a:r>
          </a:p>
          <a:p>
            <a:r>
              <a:rPr lang="ru-RU" dirty="0">
                <a:solidFill>
                  <a:srgbClr val="002060"/>
                </a:solidFill>
              </a:rPr>
              <a:t>      </a:t>
            </a:r>
            <a:r>
              <a:rPr lang="en-US" dirty="0">
                <a:solidFill>
                  <a:srgbClr val="002060"/>
                </a:solidFill>
              </a:rPr>
              <a:t>Cube {</a:t>
            </a:r>
          </a:p>
          <a:p>
            <a:r>
              <a:rPr lang="en-US" dirty="0">
                <a:solidFill>
                  <a:srgbClr val="002060"/>
                </a:solidFill>
              </a:rPr>
              <a:t>         </a:t>
            </a:r>
            <a:r>
              <a:rPr lang="ru-RU" dirty="0" smtClean="0">
                <a:solidFill>
                  <a:srgbClr val="002060"/>
                </a:solidFill>
              </a:rPr>
              <a:t>	   </a:t>
            </a:r>
            <a:r>
              <a:rPr lang="en-US" dirty="0" smtClean="0">
                <a:solidFill>
                  <a:srgbClr val="002060"/>
                </a:solidFill>
              </a:rPr>
              <a:t>width </a:t>
            </a:r>
            <a:r>
              <a:rPr lang="en-US" dirty="0">
                <a:solidFill>
                  <a:srgbClr val="002060"/>
                </a:solidFill>
              </a:rPr>
              <a:t>1</a:t>
            </a:r>
          </a:p>
          <a:p>
            <a:r>
              <a:rPr lang="en-US" dirty="0">
                <a:solidFill>
                  <a:srgbClr val="002060"/>
                </a:solidFill>
              </a:rPr>
              <a:t>         </a:t>
            </a:r>
            <a:r>
              <a:rPr lang="ru-RU" dirty="0" smtClean="0">
                <a:solidFill>
                  <a:srgbClr val="002060"/>
                </a:solidFill>
              </a:rPr>
              <a:t>	   </a:t>
            </a:r>
            <a:r>
              <a:rPr lang="en-US" dirty="0" smtClean="0">
                <a:solidFill>
                  <a:srgbClr val="002060"/>
                </a:solidFill>
              </a:rPr>
              <a:t>height </a:t>
            </a:r>
            <a:r>
              <a:rPr lang="en-US" dirty="0">
                <a:solidFill>
                  <a:srgbClr val="002060"/>
                </a:solidFill>
              </a:rPr>
              <a:t>1</a:t>
            </a:r>
          </a:p>
          <a:p>
            <a:r>
              <a:rPr lang="en-US" dirty="0">
                <a:solidFill>
                  <a:srgbClr val="002060"/>
                </a:solidFill>
              </a:rPr>
              <a:t>        </a:t>
            </a:r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</a:rPr>
              <a:t>depth </a:t>
            </a:r>
            <a:r>
              <a:rPr lang="en-US" dirty="0">
                <a:solidFill>
                  <a:srgbClr val="002060"/>
                </a:solidFill>
              </a:rPr>
              <a:t>1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}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59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j-lt"/>
              </a:rPr>
              <a:t>Как видите, третий кубик вовсе не совпадает с первым, хотя в </a:t>
            </a:r>
            <a:r>
              <a:rPr lang="ru-RU" dirty="0" smtClean="0">
                <a:latin typeface="+mj-lt"/>
              </a:rPr>
              <a:t>узле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Translation</a:t>
            </a:r>
            <a:r>
              <a:rPr lang="ru-RU" dirty="0">
                <a:latin typeface="+mj-lt"/>
              </a:rPr>
              <a:t> указаны те же координаты. 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pPr algn="just"/>
            <a:r>
              <a:rPr lang="ru-RU" dirty="0">
                <a:latin typeface="+mj-lt"/>
              </a:rPr>
              <a:t>В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 1.0 </a:t>
            </a:r>
            <a:r>
              <a:rPr lang="ru-RU" dirty="0">
                <a:latin typeface="+mj-lt"/>
              </a:rPr>
              <a:t>принято следующее правило: узлы, модифицирующие свойства фигур (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Translation</a:t>
            </a:r>
            <a:r>
              <a:rPr lang="ru-RU" dirty="0">
                <a:latin typeface="+mj-lt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Material</a:t>
            </a:r>
            <a:r>
              <a:rPr lang="ru-RU" dirty="0">
                <a:latin typeface="+mj-lt"/>
              </a:rPr>
              <a:t> и т.п.), действуют на все далее описанные фигуры.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13285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j-lt"/>
              </a:rPr>
              <a:t>Чтобы ограничить область действия модифицирующих узлов, фигуры необходимо сгруппировать с помощью узла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Separator</a:t>
            </a:r>
            <a:r>
              <a:rPr lang="ru-RU" dirty="0">
                <a:latin typeface="+mj-lt"/>
              </a:rPr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Separator 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{       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  </a:t>
            </a:r>
            <a:r>
              <a:rPr lang="ru-RU" dirty="0">
                <a:solidFill>
                  <a:srgbClr val="002060"/>
                </a:solidFill>
              </a:rPr>
              <a:t>другие узлы</a:t>
            </a:r>
          </a:p>
          <a:p>
            <a:r>
              <a:rPr lang="ru-RU" dirty="0">
                <a:solidFill>
                  <a:srgbClr val="002060"/>
                </a:solidFill>
              </a:rPr>
              <a:t>             }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9652" y="4293096"/>
            <a:ext cx="77427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j-lt"/>
              </a:rPr>
              <a:t>Узел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Separator</a:t>
            </a:r>
            <a:r>
              <a:rPr lang="ru-RU" dirty="0">
                <a:latin typeface="+mj-lt"/>
              </a:rPr>
              <a:t> работает как контейнер, он может содержать любые другие узлы, и основным его предназначением является именно ограничение области действия узлов типа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Translation</a:t>
            </a:r>
            <a:r>
              <a:rPr lang="ru-RU" dirty="0">
                <a:latin typeface="+mj-lt"/>
              </a:rPr>
              <a:t> и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Material</a:t>
            </a:r>
            <a:r>
              <a:rPr lang="ru-RU" dirty="0">
                <a:latin typeface="+mj-lt"/>
              </a:rPr>
              <a:t>. </a:t>
            </a:r>
            <a:endParaRPr lang="ru-RU" dirty="0" smtClean="0">
              <a:latin typeface="+mj-lt"/>
            </a:endParaRPr>
          </a:p>
          <a:p>
            <a:pPr algn="just"/>
            <a:endParaRPr lang="ru-RU" dirty="0">
              <a:latin typeface="+mj-lt"/>
            </a:endParaRPr>
          </a:p>
          <a:p>
            <a:pPr algn="just"/>
            <a:r>
              <a:rPr lang="ru-RU" dirty="0">
                <a:latin typeface="+mj-lt"/>
              </a:rPr>
              <a:t>Сравните следующий пример с предыдущим:</a:t>
            </a:r>
          </a:p>
        </p:txBody>
      </p:sp>
    </p:spTree>
    <p:extLst>
      <p:ext uri="{BB962C8B-B14F-4D97-AF65-F5344CB8AC3E}">
        <p14:creationId xmlns:p14="http://schemas.microsoft.com/office/powerpoint/2010/main" val="289159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35283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#VRML V1.0 </a:t>
            </a:r>
            <a:r>
              <a:rPr lang="en-US" dirty="0" err="1">
                <a:solidFill>
                  <a:srgbClr val="002060"/>
                </a:solidFill>
              </a:rPr>
              <a:t>ascii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     Separator {</a:t>
            </a:r>
          </a:p>
          <a:p>
            <a:r>
              <a:rPr lang="en-US" dirty="0">
                <a:solidFill>
                  <a:srgbClr val="002060"/>
                </a:solidFill>
              </a:rPr>
              <a:t>        Cube {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width 1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height 1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depth 1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 }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   }# </a:t>
            </a:r>
            <a:r>
              <a:rPr lang="ru-RU" dirty="0">
                <a:solidFill>
                  <a:srgbClr val="002060"/>
                </a:solidFill>
              </a:rPr>
              <a:t>конец области действия узла </a:t>
            </a:r>
            <a:r>
              <a:rPr lang="en-US" dirty="0">
                <a:solidFill>
                  <a:srgbClr val="002060"/>
                </a:solidFill>
              </a:rPr>
              <a:t>Separator</a:t>
            </a:r>
          </a:p>
          <a:p>
            <a:r>
              <a:rPr lang="en-US" dirty="0">
                <a:solidFill>
                  <a:srgbClr val="002060"/>
                </a:solidFill>
              </a:rPr>
              <a:t>     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Separator </a:t>
            </a:r>
            <a:r>
              <a:rPr lang="en-US" dirty="0">
                <a:solidFill>
                  <a:srgbClr val="002060"/>
                </a:solidFill>
              </a:rPr>
              <a:t>{ </a:t>
            </a:r>
          </a:p>
          <a:p>
            <a:r>
              <a:rPr lang="en-US" dirty="0">
                <a:solidFill>
                  <a:srgbClr val="002060"/>
                </a:solidFill>
              </a:rPr>
              <a:t>        Translation {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   translation 2 0 0 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       }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3968" y="340470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#</a:t>
            </a:r>
            <a:r>
              <a:rPr lang="ru-RU" dirty="0" smtClean="0">
                <a:solidFill>
                  <a:srgbClr val="002060"/>
                </a:solidFill>
              </a:rPr>
              <a:t>Второй куб сдвинут вправо на 2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     </a:t>
            </a:r>
            <a:r>
              <a:rPr lang="en-US" dirty="0" smtClean="0">
                <a:solidFill>
                  <a:srgbClr val="002060"/>
                </a:solidFill>
              </a:rPr>
              <a:t>Cube {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width 1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height 1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depth 1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}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          }# </a:t>
            </a:r>
            <a:r>
              <a:rPr lang="ru-RU" dirty="0" smtClean="0">
                <a:solidFill>
                  <a:srgbClr val="002060"/>
                </a:solidFill>
              </a:rPr>
              <a:t>конец области действия узла </a:t>
            </a:r>
            <a:r>
              <a:rPr lang="en-US" dirty="0" smtClean="0">
                <a:solidFill>
                  <a:srgbClr val="002060"/>
                </a:solidFill>
              </a:rPr>
              <a:t>Separator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 </a:t>
            </a:r>
            <a:r>
              <a:rPr lang="en-US" dirty="0">
                <a:solidFill>
                  <a:srgbClr val="002060"/>
                </a:solidFill>
              </a:rPr>
              <a:t>Separator {</a:t>
            </a:r>
          </a:p>
          <a:p>
            <a:r>
              <a:rPr lang="en-US" dirty="0">
                <a:solidFill>
                  <a:srgbClr val="002060"/>
                </a:solidFill>
              </a:rPr>
              <a:t>        Translation {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    translation 2 0 0 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       } 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#</a:t>
            </a:r>
            <a:r>
              <a:rPr lang="ru-RU" dirty="0">
                <a:solidFill>
                  <a:srgbClr val="002060"/>
                </a:solidFill>
              </a:rPr>
              <a:t>Третий куб сдвинут вправо на два относительно 1-го.</a:t>
            </a:r>
          </a:p>
          <a:p>
            <a:r>
              <a:rPr lang="ru-RU" dirty="0">
                <a:solidFill>
                  <a:srgbClr val="002060"/>
                </a:solidFill>
              </a:rPr>
              <a:t>        </a:t>
            </a:r>
            <a:r>
              <a:rPr lang="en-US" dirty="0">
                <a:solidFill>
                  <a:srgbClr val="002060"/>
                </a:solidFill>
              </a:rPr>
              <a:t>Cube {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width 1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height 1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depth 1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}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    }# </a:t>
            </a:r>
            <a:r>
              <a:rPr lang="ru-RU" dirty="0">
                <a:solidFill>
                  <a:srgbClr val="002060"/>
                </a:solidFill>
              </a:rPr>
              <a:t>конец области действия узла </a:t>
            </a:r>
            <a:r>
              <a:rPr lang="en-US" dirty="0">
                <a:solidFill>
                  <a:srgbClr val="002060"/>
                </a:solidFill>
              </a:rPr>
              <a:t>Separator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59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j-lt"/>
              </a:rPr>
              <a:t>Хотя в примере описано три кубика, мы видим только два, так как второй и третий совпадают. </a:t>
            </a:r>
            <a:endParaRPr lang="ru-RU" dirty="0" smtClean="0">
              <a:latin typeface="+mj-lt"/>
            </a:endParaRPr>
          </a:p>
          <a:p>
            <a:pPr algn="just"/>
            <a:endParaRPr lang="ru-RU" dirty="0">
              <a:latin typeface="+mj-lt"/>
            </a:endParaRPr>
          </a:p>
          <a:p>
            <a:pPr algn="just"/>
            <a:r>
              <a:rPr lang="ru-RU" dirty="0" smtClean="0">
                <a:latin typeface="+mj-lt"/>
              </a:rPr>
              <a:t>Рекомендуется </a:t>
            </a:r>
            <a:r>
              <a:rPr lang="ru-RU" dirty="0">
                <a:latin typeface="+mj-lt"/>
              </a:rPr>
              <a:t>всегда и везде использовать узел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Separator</a:t>
            </a:r>
            <a:r>
              <a:rPr lang="ru-RU" dirty="0">
                <a:latin typeface="+mj-lt"/>
              </a:rPr>
              <a:t>. Он не только избавит от ошибок, связанных с относительностью координат, но и сделает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-код более простым и понятным. </a:t>
            </a:r>
          </a:p>
        </p:txBody>
      </p:sp>
    </p:spTree>
    <p:extLst>
      <p:ext uri="{BB962C8B-B14F-4D97-AF65-F5344CB8AC3E}">
        <p14:creationId xmlns:p14="http://schemas.microsoft.com/office/powerpoint/2010/main" val="289159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+mj-lt"/>
              </a:rPr>
              <a:t>Вращение</a:t>
            </a:r>
          </a:p>
          <a:p>
            <a:endParaRPr lang="ru-RU" b="1" dirty="0">
              <a:latin typeface="+mj-lt"/>
            </a:endParaRPr>
          </a:p>
          <a:p>
            <a:r>
              <a:rPr lang="ru-RU" dirty="0" smtClean="0">
                <a:latin typeface="+mj-lt"/>
              </a:rPr>
              <a:t>Для вращения фигур вокруг осей координат применяется узел </a:t>
            </a:r>
            <a:r>
              <a:rPr lang="ru-RU" dirty="0" err="1" smtClean="0">
                <a:solidFill>
                  <a:srgbClr val="002060"/>
                </a:solidFill>
                <a:latin typeface="+mj-lt"/>
              </a:rPr>
              <a:t>Rotation</a:t>
            </a:r>
            <a:r>
              <a:rPr lang="ru-RU" dirty="0" smtClean="0">
                <a:latin typeface="+mj-lt"/>
              </a:rPr>
              <a:t>. (Углы в радианах) </a:t>
            </a:r>
            <a:endParaRPr lang="ru-RU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060848"/>
            <a:ext cx="34563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Rotation {</a:t>
            </a:r>
          </a:p>
          <a:p>
            <a:r>
              <a:rPr lang="en-US" dirty="0">
                <a:solidFill>
                  <a:srgbClr val="002060"/>
                </a:solidFill>
              </a:rPr>
              <a:t>         rotation 0 1 0  1.57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}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031678"/>
            <a:ext cx="9525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159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6691" y="1772816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</a:rPr>
              <a:t>#VRML V1.0 </a:t>
            </a:r>
            <a:r>
              <a:rPr lang="en-US" sz="1600" dirty="0" err="1">
                <a:solidFill>
                  <a:srgbClr val="002060"/>
                </a:solidFill>
              </a:rPr>
              <a:t>ascii</a:t>
            </a:r>
            <a:endParaRPr lang="en-US" sz="1600" dirty="0">
              <a:solidFill>
                <a:srgbClr val="002060"/>
              </a:solidFill>
            </a:endParaRPr>
          </a:p>
          <a:p>
            <a:r>
              <a:rPr lang="en-US" sz="1600" dirty="0">
                <a:solidFill>
                  <a:srgbClr val="002060"/>
                </a:solidFill>
              </a:rPr>
              <a:t>   Separator { #</a:t>
            </a:r>
            <a:r>
              <a:rPr lang="ru-RU" sz="1600" dirty="0">
                <a:solidFill>
                  <a:srgbClr val="002060"/>
                </a:solidFill>
              </a:rPr>
              <a:t>Красный цилиндр </a:t>
            </a:r>
          </a:p>
          <a:p>
            <a:r>
              <a:rPr lang="ru-RU" sz="1600" dirty="0">
                <a:solidFill>
                  <a:srgbClr val="002060"/>
                </a:solidFill>
              </a:rPr>
              <a:t>               </a:t>
            </a:r>
            <a:r>
              <a:rPr lang="en-US" sz="1600" dirty="0">
                <a:solidFill>
                  <a:srgbClr val="002060"/>
                </a:solidFill>
              </a:rPr>
              <a:t>Material { </a:t>
            </a:r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en-US" sz="1600" dirty="0" smtClean="0">
                <a:solidFill>
                  <a:srgbClr val="002060"/>
                </a:solidFill>
              </a:rPr>
              <a:t>	     </a:t>
            </a:r>
            <a:r>
              <a:rPr lang="en-US" sz="1600" dirty="0" err="1" smtClean="0">
                <a:solidFill>
                  <a:srgbClr val="002060"/>
                </a:solidFill>
              </a:rPr>
              <a:t>diffuseColor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1 0 0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	     </a:t>
            </a:r>
            <a:r>
              <a:rPr lang="en-US" sz="1600" dirty="0" err="1" smtClean="0">
                <a:solidFill>
                  <a:srgbClr val="002060"/>
                </a:solidFill>
              </a:rPr>
              <a:t>emissiveColor</a:t>
            </a:r>
            <a:r>
              <a:rPr lang="en-US" sz="1600" dirty="0" smtClean="0">
                <a:solidFill>
                  <a:srgbClr val="002060"/>
                </a:solidFill>
              </a:rPr>
              <a:t>   </a:t>
            </a:r>
            <a:r>
              <a:rPr lang="en-US" sz="1600" dirty="0">
                <a:solidFill>
                  <a:srgbClr val="002060"/>
                </a:solidFill>
              </a:rPr>
              <a:t>1 0.6 0.6 }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              Cylinder {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                     height    1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                     radius    0.3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                       }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            </a:t>
            </a:r>
            <a:r>
              <a:rPr lang="en-US" sz="1600" dirty="0" smtClean="0">
                <a:solidFill>
                  <a:srgbClr val="002060"/>
                </a:solidFill>
              </a:rPr>
              <a:t>}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75042" y="1700808"/>
            <a:ext cx="403244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 </a:t>
            </a:r>
            <a:r>
              <a:rPr lang="en-US" sz="1600" dirty="0">
                <a:solidFill>
                  <a:srgbClr val="002060"/>
                </a:solidFill>
              </a:rPr>
              <a:t>Separator { # </a:t>
            </a:r>
            <a:r>
              <a:rPr lang="ru-RU" sz="1600" dirty="0">
                <a:solidFill>
                  <a:srgbClr val="002060"/>
                </a:solidFill>
              </a:rPr>
              <a:t>Синий цилиндр, повернутый на 90 градусов вокруг оси </a:t>
            </a:r>
            <a:r>
              <a:rPr lang="en-US" sz="1600" dirty="0">
                <a:solidFill>
                  <a:srgbClr val="002060"/>
                </a:solidFill>
              </a:rPr>
              <a:t>z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             Translation {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                   translation 0 0.5 0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                         }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             Rotation {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                    rotation    0 0 1  1.57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                      }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             Material {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                     </a:t>
            </a:r>
            <a:r>
              <a:rPr lang="en-US" sz="1600" dirty="0" err="1">
                <a:solidFill>
                  <a:srgbClr val="002060"/>
                </a:solidFill>
              </a:rPr>
              <a:t>diffuseColor</a:t>
            </a:r>
            <a:r>
              <a:rPr lang="en-US" sz="1600" dirty="0">
                <a:solidFill>
                  <a:srgbClr val="002060"/>
                </a:solidFill>
              </a:rPr>
              <a:t> 0 0 1 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	      </a:t>
            </a:r>
            <a:r>
              <a:rPr lang="en-US" sz="1600" dirty="0" err="1" smtClean="0">
                <a:solidFill>
                  <a:srgbClr val="002060"/>
                </a:solidFill>
              </a:rPr>
              <a:t>emissiveColor</a:t>
            </a:r>
            <a:r>
              <a:rPr lang="en-US" sz="1600" dirty="0" smtClean="0">
                <a:solidFill>
                  <a:srgbClr val="002060"/>
                </a:solidFill>
              </a:rPr>
              <a:t>   </a:t>
            </a:r>
            <a:r>
              <a:rPr lang="en-US" sz="1600" dirty="0">
                <a:solidFill>
                  <a:srgbClr val="002060"/>
                </a:solidFill>
              </a:rPr>
              <a:t>0.5 0.5 1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                           </a:t>
            </a:r>
            <a:r>
              <a:rPr lang="en-US" sz="1600" dirty="0" smtClean="0">
                <a:solidFill>
                  <a:srgbClr val="002060"/>
                </a:solidFill>
              </a:rPr>
              <a:t>}</a:t>
            </a:r>
            <a:endParaRPr lang="en-US" sz="1600" dirty="0">
              <a:solidFill>
                <a:srgbClr val="002060"/>
              </a:solidFill>
            </a:endParaRPr>
          </a:p>
          <a:p>
            <a:r>
              <a:rPr lang="en-US" sz="1600" dirty="0">
                <a:solidFill>
                  <a:srgbClr val="002060"/>
                </a:solidFill>
              </a:rPr>
              <a:t>              Cylinder {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                    height    1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                    radius    0.3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                      }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              }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6346" y="394319"/>
            <a:ext cx="80360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j-lt"/>
              </a:rPr>
              <a:t>Составим букву T из двух цилиндров. По умолчанию цилиндр ориентирован </a:t>
            </a:r>
            <a:r>
              <a:rPr lang="ru-RU" dirty="0" smtClean="0">
                <a:latin typeface="+mj-lt"/>
              </a:rPr>
              <a:t>вертикально. </a:t>
            </a:r>
            <a:r>
              <a:rPr lang="ru-RU" dirty="0">
                <a:latin typeface="+mj-lt"/>
              </a:rPr>
              <a:t>Поэтому для успешного выполнения задачи повернем его вокруг оси z на 90 градусов.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509120"/>
            <a:ext cx="9525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90616" y="5609570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t-</a:t>
            </a:r>
            <a:r>
              <a:rPr lang="en-US" dirty="0" err="1"/>
              <a:t>cylind.wrl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59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88053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+mj-lt"/>
              </a:rPr>
              <a:t>Масштабирование</a:t>
            </a:r>
            <a:r>
              <a:rPr lang="ru-RU" i="1" dirty="0">
                <a:solidFill>
                  <a:srgbClr val="002060"/>
                </a:solidFill>
                <a:latin typeface="+mj-lt"/>
              </a:rPr>
              <a:t> </a:t>
            </a:r>
            <a:endParaRPr lang="ru-RU" i="1" dirty="0" smtClean="0">
              <a:solidFill>
                <a:srgbClr val="002060"/>
              </a:solidFill>
              <a:latin typeface="+mj-lt"/>
            </a:endParaRPr>
          </a:p>
          <a:p>
            <a:endParaRPr lang="ru-RU" dirty="0">
              <a:latin typeface="+mj-lt"/>
            </a:endParaRPr>
          </a:p>
          <a:p>
            <a:pPr algn="just"/>
            <a:r>
              <a:rPr lang="ru-RU" dirty="0">
                <a:latin typeface="+mj-lt"/>
              </a:rPr>
              <a:t>Узел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Scale</a:t>
            </a:r>
            <a:r>
              <a:rPr lang="ru-RU" dirty="0">
                <a:latin typeface="+mj-lt"/>
              </a:rPr>
              <a:t> масштабирует фигуры по одному или нескольким измерениям. Три цифры, стоящие после параметра </a:t>
            </a:r>
            <a:r>
              <a:rPr lang="ru-RU" dirty="0" err="1">
                <a:solidFill>
                  <a:srgbClr val="002060"/>
                </a:solidFill>
                <a:latin typeface="+mj-lt"/>
              </a:rPr>
              <a:t>scaleFactor</a:t>
            </a:r>
            <a:r>
              <a:rPr lang="ru-RU" dirty="0">
                <a:latin typeface="+mj-lt"/>
              </a:rPr>
              <a:t> определяют коэффициенты масштабирования относительно осей x</a:t>
            </a:r>
            <a:r>
              <a:rPr lang="ru-RU" dirty="0" smtClean="0">
                <a:latin typeface="+mj-lt"/>
              </a:rPr>
              <a:t>, y </a:t>
            </a:r>
            <a:r>
              <a:rPr lang="ru-RU" dirty="0">
                <a:latin typeface="+mj-lt"/>
              </a:rPr>
              <a:t>и z.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4459" y="1988840"/>
            <a:ext cx="280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+mn-lt"/>
              </a:rPr>
              <a:t>Scale {</a:t>
            </a:r>
          </a:p>
          <a:p>
            <a:r>
              <a:rPr lang="en-US" dirty="0">
                <a:solidFill>
                  <a:srgbClr val="002060"/>
                </a:solidFill>
                <a:latin typeface="+mn-lt"/>
              </a:rPr>
              <a:t>         </a:t>
            </a:r>
            <a:r>
              <a:rPr lang="ru-RU" dirty="0" smtClean="0">
                <a:solidFill>
                  <a:srgbClr val="002060"/>
                </a:solidFill>
                <a:latin typeface="+mn-lt"/>
              </a:rPr>
              <a:t>   </a:t>
            </a:r>
            <a:r>
              <a:rPr lang="en-US" dirty="0" err="1" smtClean="0">
                <a:solidFill>
                  <a:srgbClr val="002060"/>
                </a:solidFill>
                <a:latin typeface="+mn-lt"/>
              </a:rPr>
              <a:t>scaleFactor</a:t>
            </a:r>
            <a:r>
              <a:rPr lang="en-US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dirty="0">
                <a:solidFill>
                  <a:srgbClr val="002060"/>
                </a:solidFill>
                <a:latin typeface="+mn-lt"/>
              </a:rPr>
              <a:t>1 1 1</a:t>
            </a:r>
          </a:p>
          <a:p>
            <a:r>
              <a:rPr lang="en-US" dirty="0">
                <a:solidFill>
                  <a:srgbClr val="002060"/>
                </a:solidFill>
                <a:latin typeface="+mn-lt"/>
              </a:rPr>
              <a:t>         }</a:t>
            </a:r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8111" y="321297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j-lt"/>
              </a:rPr>
              <a:t>В следующем примере, узел </a:t>
            </a:r>
            <a:r>
              <a:rPr lang="ru-RU" dirty="0" err="1">
                <a:solidFill>
                  <a:srgbClr val="002060"/>
                </a:solidFill>
                <a:latin typeface="+mn-lt"/>
              </a:rPr>
              <a:t>Scale</a:t>
            </a:r>
            <a:r>
              <a:rPr lang="ru-RU" dirty="0">
                <a:latin typeface="+mj-lt"/>
              </a:rPr>
              <a:t> сжимает сферу по оси x, и из сферы получается эллипсоид.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61052" y="4056869"/>
            <a:ext cx="5760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#VRML V1.0 </a:t>
            </a:r>
            <a:r>
              <a:rPr lang="en-US" dirty="0" err="1">
                <a:solidFill>
                  <a:srgbClr val="002060"/>
                </a:solidFill>
              </a:rPr>
              <a:t>ascii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 Material { </a:t>
            </a:r>
            <a:r>
              <a:rPr lang="en-US" dirty="0" err="1">
                <a:solidFill>
                  <a:srgbClr val="002060"/>
                </a:solidFill>
              </a:rPr>
              <a:t>emissiveColor</a:t>
            </a:r>
            <a:r>
              <a:rPr lang="en-US" dirty="0">
                <a:solidFill>
                  <a:srgbClr val="002060"/>
                </a:solidFill>
              </a:rPr>
              <a:t>   1 1 0 }</a:t>
            </a:r>
          </a:p>
          <a:p>
            <a:r>
              <a:rPr lang="en-US" dirty="0">
                <a:solidFill>
                  <a:srgbClr val="002060"/>
                </a:solidFill>
              </a:rPr>
              <a:t>  Scale {</a:t>
            </a:r>
          </a:p>
          <a:p>
            <a:r>
              <a:rPr lang="en-US" dirty="0">
                <a:solidFill>
                  <a:srgbClr val="002060"/>
                </a:solidFill>
              </a:rPr>
              <a:t>        </a:t>
            </a:r>
            <a:r>
              <a:rPr lang="en-US" dirty="0" err="1">
                <a:solidFill>
                  <a:srgbClr val="002060"/>
                </a:solidFill>
              </a:rPr>
              <a:t>scaleFactor</a:t>
            </a:r>
            <a:r>
              <a:rPr lang="en-US" dirty="0">
                <a:solidFill>
                  <a:srgbClr val="002060"/>
                </a:solidFill>
              </a:rPr>
              <a:t> 0.7 1 1 #</a:t>
            </a:r>
            <a:r>
              <a:rPr lang="ru-RU" dirty="0">
                <a:solidFill>
                  <a:srgbClr val="002060"/>
                </a:solidFill>
              </a:rPr>
              <a:t>сжимаем сферу по оси </a:t>
            </a:r>
            <a:r>
              <a:rPr lang="en-US" dirty="0">
                <a:solidFill>
                  <a:srgbClr val="002060"/>
                </a:solidFill>
              </a:rPr>
              <a:t>x</a:t>
            </a:r>
          </a:p>
          <a:p>
            <a:r>
              <a:rPr lang="en-US" dirty="0">
                <a:solidFill>
                  <a:srgbClr val="002060"/>
                </a:solidFill>
              </a:rPr>
              <a:t>        }</a:t>
            </a:r>
          </a:p>
          <a:p>
            <a:r>
              <a:rPr lang="en-US" dirty="0">
                <a:solidFill>
                  <a:srgbClr val="002060"/>
                </a:solidFill>
              </a:rPr>
              <a:t> Sphere { radius 1}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AutoShape 2" descr="D:\www_Gushov\%D0%93%D1%80%D0%B0%D1%84%D0%B8%D1%87%D0%B5%D1%81%D0%BA%D0%B8%D0%B5 %D1%81%D0%B8%D1%81%D1%82%D0%B5%D0%BC%D1%8B\Note\2 VRML\Lit\L10_VRML\picVRML\ellips.gif"/>
          <p:cNvSpPr>
            <a:spLocks noChangeAspect="1" noChangeArrowheads="1"/>
          </p:cNvSpPr>
          <p:nvPr/>
        </p:nvSpPr>
        <p:spPr bwMode="auto">
          <a:xfrm>
            <a:off x="155575" y="-288925"/>
            <a:ext cx="62865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581128"/>
            <a:ext cx="576064" cy="6096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876256" y="5626529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ellips.wrl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59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Определение собственных объектов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ru-RU" dirty="0">
              <a:latin typeface="+mj-lt"/>
            </a:endParaRP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 предоставляет прекрасную возможность сократить и сделать более понятным исходный код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-файла путем описания собственных объектов. Это значит, что если в изображении несколько раз повторяется одна и та же фигура, то ее можно описать всего лишь один раз и в дальнейшем только ссылаться на нее. </a:t>
            </a:r>
          </a:p>
          <a:p>
            <a:pPr algn="just"/>
            <a:endParaRPr lang="ru-RU" dirty="0" smtClean="0">
              <a:latin typeface="+mj-lt"/>
            </a:endParaRPr>
          </a:p>
          <a:p>
            <a:pPr algn="just"/>
            <a:r>
              <a:rPr lang="ru-RU" dirty="0" smtClean="0">
                <a:latin typeface="+mj-lt"/>
              </a:rPr>
              <a:t>Объект </a:t>
            </a:r>
            <a:r>
              <a:rPr lang="ru-RU" dirty="0">
                <a:latin typeface="+mj-lt"/>
              </a:rPr>
              <a:t>описывается одним из способов: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30220" y="2664104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DEF name </a:t>
            </a:r>
          </a:p>
          <a:p>
            <a:r>
              <a:rPr lang="en-US" dirty="0">
                <a:solidFill>
                  <a:srgbClr val="002060"/>
                </a:solidFill>
              </a:rPr>
              <a:t>       Cube </a:t>
            </a:r>
            <a:r>
              <a:rPr lang="en-US" dirty="0" smtClean="0">
                <a:solidFill>
                  <a:srgbClr val="002060"/>
                </a:solidFill>
              </a:rPr>
              <a:t>{</a:t>
            </a: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</a:rPr>
              <a:t>}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2664104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DEF name</a:t>
            </a:r>
          </a:p>
          <a:p>
            <a:r>
              <a:rPr lang="en-US" dirty="0">
                <a:solidFill>
                  <a:srgbClr val="002060"/>
                </a:solidFill>
              </a:rPr>
              <a:t>       Material </a:t>
            </a:r>
            <a:r>
              <a:rPr lang="en-US" dirty="0" smtClean="0">
                <a:solidFill>
                  <a:srgbClr val="002060"/>
                </a:solidFill>
              </a:rPr>
              <a:t>{</a:t>
            </a: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</a:rPr>
              <a:t>}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1695" y="2664104"/>
            <a:ext cx="36724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DEF </a:t>
            </a:r>
            <a:r>
              <a:rPr lang="ru-RU" dirty="0" err="1">
                <a:solidFill>
                  <a:srgbClr val="002060"/>
                </a:solidFill>
              </a:rPr>
              <a:t>name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r>
              <a:rPr lang="ru-RU" dirty="0">
                <a:solidFill>
                  <a:srgbClr val="002060"/>
                </a:solidFill>
              </a:rPr>
              <a:t>    </a:t>
            </a:r>
            <a:r>
              <a:rPr lang="ru-RU" dirty="0" err="1">
                <a:solidFill>
                  <a:srgbClr val="002060"/>
                </a:solidFill>
              </a:rPr>
              <a:t>Separator</a:t>
            </a:r>
            <a:r>
              <a:rPr lang="ru-RU" dirty="0">
                <a:solidFill>
                  <a:srgbClr val="002060"/>
                </a:solidFill>
              </a:rPr>
              <a:t> {</a:t>
            </a:r>
          </a:p>
          <a:p>
            <a:r>
              <a:rPr lang="ru-RU" dirty="0">
                <a:solidFill>
                  <a:srgbClr val="002060"/>
                </a:solidFill>
              </a:rPr>
              <a:t>        Сгруппированные узлы</a:t>
            </a:r>
            <a:r>
              <a:rPr lang="ru-RU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</a:t>
            </a:r>
            <a:r>
              <a:rPr lang="ru-RU" dirty="0">
                <a:solidFill>
                  <a:srgbClr val="002060"/>
                </a:solidFill>
              </a:rPr>
              <a:t>описывающие фигуру </a:t>
            </a:r>
            <a:r>
              <a:rPr lang="ru-RU" dirty="0" smtClean="0">
                <a:solidFill>
                  <a:srgbClr val="002060"/>
                </a:solidFill>
              </a:rPr>
              <a:t>и</a:t>
            </a:r>
          </a:p>
          <a:p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</a:t>
            </a:r>
            <a:r>
              <a:rPr lang="ru-RU" dirty="0">
                <a:solidFill>
                  <a:srgbClr val="002060"/>
                </a:solidFill>
              </a:rPr>
              <a:t>свойства материала</a:t>
            </a:r>
          </a:p>
          <a:p>
            <a:r>
              <a:rPr lang="ru-RU" dirty="0">
                <a:solidFill>
                  <a:srgbClr val="002060"/>
                </a:solidFill>
              </a:rPr>
              <a:t>              }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692860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j-lt"/>
              </a:rPr>
              <a:t>Для того, чтобы вставить в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-файл ранее определенную фигуру, используется команда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USE</a:t>
            </a:r>
            <a:r>
              <a:rPr lang="ru-RU" dirty="0">
                <a:latin typeface="+mj-lt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48476" y="535399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Separator {</a:t>
            </a:r>
          </a:p>
          <a:p>
            <a:r>
              <a:rPr lang="en-US" dirty="0">
                <a:solidFill>
                  <a:srgbClr val="002060"/>
                </a:solidFill>
              </a:rPr>
              <a:t>        </a:t>
            </a:r>
            <a:r>
              <a:rPr lang="ru-RU" dirty="0" smtClean="0">
                <a:solidFill>
                  <a:srgbClr val="002060"/>
                </a:solidFill>
              </a:rPr>
              <a:t>	      </a:t>
            </a:r>
            <a:r>
              <a:rPr lang="en-US" dirty="0" smtClean="0">
                <a:solidFill>
                  <a:srgbClr val="002060"/>
                </a:solidFill>
              </a:rPr>
              <a:t>USE </a:t>
            </a:r>
            <a:r>
              <a:rPr lang="en-US" dirty="0">
                <a:solidFill>
                  <a:srgbClr val="002060"/>
                </a:solidFill>
              </a:rPr>
              <a:t>name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 }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24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5779" y="265837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j-lt"/>
              </a:rPr>
              <a:t>Создадим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-файл, описывающий стул, при этом ножку стула опишем как объект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LEG</a:t>
            </a:r>
            <a:r>
              <a:rPr lang="ru-RU" dirty="0">
                <a:latin typeface="+mj-lt"/>
              </a:rPr>
              <a:t>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5779" y="1412776"/>
            <a:ext cx="4572000" cy="49244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#VRML V1.0 </a:t>
            </a:r>
            <a:r>
              <a:rPr lang="en-US" sz="1200" dirty="0" err="1"/>
              <a:t>ascii</a:t>
            </a:r>
            <a:endParaRPr lang="en-US" sz="1200" dirty="0"/>
          </a:p>
          <a:p>
            <a:r>
              <a:rPr lang="en-US" sz="1200" dirty="0"/>
              <a:t>    Material { </a:t>
            </a:r>
            <a:r>
              <a:rPr lang="en-US" sz="1200" dirty="0" err="1"/>
              <a:t>emissiveColor</a:t>
            </a:r>
            <a:r>
              <a:rPr lang="en-US" sz="1200" dirty="0"/>
              <a:t> 1 0.5 0.5 }</a:t>
            </a:r>
          </a:p>
          <a:p>
            <a:r>
              <a:rPr lang="en-US" sz="1200" dirty="0"/>
              <a:t>    Separator {</a:t>
            </a:r>
          </a:p>
          <a:p>
            <a:r>
              <a:rPr lang="en-US" sz="1200" dirty="0"/>
              <a:t>         Translation { translation 1 1 1 }</a:t>
            </a:r>
          </a:p>
          <a:p>
            <a:r>
              <a:rPr lang="en-US" sz="1200" dirty="0"/>
              <a:t>         DEF LEG  #</a:t>
            </a:r>
            <a:r>
              <a:rPr lang="ru-RU" sz="1200" dirty="0"/>
              <a:t>Определяем объект - ножку стула</a:t>
            </a:r>
          </a:p>
          <a:p>
            <a:r>
              <a:rPr lang="ru-RU" sz="1200" dirty="0"/>
              <a:t>         </a:t>
            </a:r>
            <a:r>
              <a:rPr lang="en-US" sz="1200" dirty="0"/>
              <a:t>Separator { # leg</a:t>
            </a:r>
          </a:p>
          <a:p>
            <a:r>
              <a:rPr lang="en-US" sz="1200" dirty="0"/>
              <a:t>            Cylinder {</a:t>
            </a:r>
          </a:p>
          <a:p>
            <a:r>
              <a:rPr lang="en-US" sz="1200" dirty="0"/>
              <a:t>               height  0.8</a:t>
            </a:r>
          </a:p>
          <a:p>
            <a:r>
              <a:rPr lang="en-US" sz="1200" dirty="0"/>
              <a:t>               radius  0.1</a:t>
            </a:r>
          </a:p>
          <a:p>
            <a:r>
              <a:rPr lang="en-US" sz="1200" dirty="0"/>
              <a:t>                     }</a:t>
            </a:r>
          </a:p>
          <a:p>
            <a:r>
              <a:rPr lang="en-US" sz="1200" dirty="0"/>
              <a:t>                   } # </a:t>
            </a:r>
            <a:r>
              <a:rPr lang="ru-RU" sz="1200" dirty="0"/>
              <a:t>определили ножку</a:t>
            </a:r>
          </a:p>
          <a:p>
            <a:r>
              <a:rPr lang="ru-RU" sz="1200" dirty="0"/>
              <a:t>               </a:t>
            </a:r>
            <a:r>
              <a:rPr lang="ru-RU" sz="1200" dirty="0" smtClean="0"/>
              <a:t>}</a:t>
            </a:r>
          </a:p>
          <a:p>
            <a:r>
              <a:rPr lang="ru-RU" sz="1200" dirty="0"/>
              <a:t> </a:t>
            </a:r>
            <a:r>
              <a:rPr lang="en-US" sz="1200" dirty="0"/>
              <a:t>Separator { </a:t>
            </a:r>
          </a:p>
          <a:p>
            <a:r>
              <a:rPr lang="en-US" sz="1200" dirty="0"/>
              <a:t>         Translation { translation 0 1 1 }</a:t>
            </a:r>
          </a:p>
          <a:p>
            <a:r>
              <a:rPr lang="en-US" sz="1200" dirty="0"/>
              <a:t>         USE LEG # </a:t>
            </a:r>
            <a:r>
              <a:rPr lang="ru-RU" sz="1200" dirty="0"/>
              <a:t>используем определенный объект</a:t>
            </a:r>
          </a:p>
          <a:p>
            <a:r>
              <a:rPr lang="ru-RU" sz="1200" dirty="0"/>
              <a:t>              }</a:t>
            </a:r>
          </a:p>
          <a:p>
            <a:r>
              <a:rPr lang="ru-RU" sz="1200" dirty="0"/>
              <a:t>    </a:t>
            </a:r>
            <a:r>
              <a:rPr lang="en-US" sz="1200" dirty="0"/>
              <a:t>Separator { # </a:t>
            </a:r>
            <a:r>
              <a:rPr lang="ru-RU" sz="1200" dirty="0"/>
              <a:t>еще одна ножка</a:t>
            </a:r>
          </a:p>
          <a:p>
            <a:r>
              <a:rPr lang="ru-RU" sz="1200" dirty="0"/>
              <a:t>         </a:t>
            </a:r>
            <a:r>
              <a:rPr lang="en-US" sz="1200" dirty="0"/>
              <a:t>Translation { translation 1 1 0 }</a:t>
            </a:r>
          </a:p>
          <a:p>
            <a:r>
              <a:rPr lang="en-US" sz="1200" dirty="0"/>
              <a:t>         USE LEG</a:t>
            </a:r>
          </a:p>
          <a:p>
            <a:r>
              <a:rPr lang="en-US" sz="1200" dirty="0"/>
              <a:t>              </a:t>
            </a:r>
            <a:r>
              <a:rPr lang="en-US" sz="1200" dirty="0" smtClean="0"/>
              <a:t>}</a:t>
            </a:r>
            <a:endParaRPr lang="ru-RU" sz="1200" dirty="0" smtClean="0"/>
          </a:p>
          <a:p>
            <a:r>
              <a:rPr lang="ru-RU" sz="1200" dirty="0" smtClean="0"/>
              <a:t>   </a:t>
            </a:r>
            <a:r>
              <a:rPr lang="en-US" sz="1200" dirty="0" smtClean="0"/>
              <a:t>Separator </a:t>
            </a:r>
            <a:r>
              <a:rPr lang="en-US" sz="1200" dirty="0"/>
              <a:t>{ # </a:t>
            </a:r>
            <a:r>
              <a:rPr lang="ru-RU" sz="1200" dirty="0"/>
              <a:t>последняя ножка</a:t>
            </a:r>
          </a:p>
          <a:p>
            <a:r>
              <a:rPr lang="ru-RU" sz="1200" dirty="0"/>
              <a:t>         </a:t>
            </a:r>
            <a:r>
              <a:rPr lang="en-US" sz="1200" dirty="0"/>
              <a:t>Translation { translation 0 1 0 }</a:t>
            </a:r>
          </a:p>
          <a:p>
            <a:r>
              <a:rPr lang="en-US" sz="1200" dirty="0"/>
              <a:t>         USE LEG</a:t>
            </a:r>
          </a:p>
          <a:p>
            <a:r>
              <a:rPr lang="en-US" sz="1200" dirty="0"/>
              <a:t>              }</a:t>
            </a:r>
          </a:p>
          <a:p>
            <a:endParaRPr lang="en-US" sz="1200" dirty="0"/>
          </a:p>
          <a:p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1340768"/>
            <a:ext cx="33123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Separator </a:t>
            </a:r>
            <a:r>
              <a:rPr lang="en-US" sz="1200" dirty="0"/>
              <a:t>{ # </a:t>
            </a:r>
            <a:r>
              <a:rPr lang="ru-RU" sz="1200" dirty="0"/>
              <a:t>сиденье</a:t>
            </a:r>
          </a:p>
          <a:p>
            <a:r>
              <a:rPr lang="ru-RU" sz="1200" dirty="0"/>
              <a:t>         </a:t>
            </a:r>
            <a:r>
              <a:rPr lang="en-US" sz="1200" dirty="0"/>
              <a:t>Translation { translation 0.49 1.5 0.5 }</a:t>
            </a:r>
          </a:p>
          <a:p>
            <a:r>
              <a:rPr lang="en-US" sz="1200" dirty="0"/>
              <a:t>         Cube {</a:t>
            </a:r>
          </a:p>
          <a:p>
            <a:r>
              <a:rPr lang="en-US" sz="1200" dirty="0"/>
              <a:t>            height 0.2</a:t>
            </a:r>
          </a:p>
          <a:p>
            <a:r>
              <a:rPr lang="en-US" sz="1200" dirty="0"/>
              <a:t>            width 1.2</a:t>
            </a:r>
          </a:p>
          <a:p>
            <a:r>
              <a:rPr lang="en-US" sz="1200" dirty="0"/>
              <a:t>	         depth 1.2	</a:t>
            </a:r>
          </a:p>
          <a:p>
            <a:r>
              <a:rPr lang="en-US" sz="1200" dirty="0"/>
              <a:t>              }</a:t>
            </a:r>
          </a:p>
          <a:p>
            <a:r>
              <a:rPr lang="en-US" sz="1200" dirty="0"/>
              <a:t>              }</a:t>
            </a:r>
          </a:p>
          <a:p>
            <a:r>
              <a:rPr lang="en-US" sz="1200" dirty="0"/>
              <a:t>    Separator { # </a:t>
            </a:r>
            <a:r>
              <a:rPr lang="ru-RU" sz="1200" dirty="0"/>
              <a:t>спинка</a:t>
            </a:r>
          </a:p>
          <a:p>
            <a:r>
              <a:rPr lang="ru-RU" sz="1200" dirty="0"/>
              <a:t>        </a:t>
            </a:r>
            <a:r>
              <a:rPr lang="en-US" sz="1200" dirty="0"/>
              <a:t>Translation { translation 0.49 2 0 }</a:t>
            </a:r>
          </a:p>
          <a:p>
            <a:r>
              <a:rPr lang="en-US" sz="1200" dirty="0"/>
              <a:t>        Cube {</a:t>
            </a:r>
          </a:p>
          <a:p>
            <a:r>
              <a:rPr lang="en-US" sz="1200" dirty="0"/>
              <a:t>           height 0.8</a:t>
            </a:r>
          </a:p>
          <a:p>
            <a:r>
              <a:rPr lang="en-US" sz="1200" dirty="0"/>
              <a:t>           width 1.2</a:t>
            </a:r>
          </a:p>
          <a:p>
            <a:r>
              <a:rPr lang="en-US" sz="1200" dirty="0"/>
              <a:t>           depth 0.2	</a:t>
            </a:r>
          </a:p>
          <a:p>
            <a:r>
              <a:rPr lang="en-US" sz="1200" dirty="0"/>
              <a:t>             }</a:t>
            </a:r>
          </a:p>
          <a:p>
            <a:r>
              <a:rPr lang="en-US" sz="1200" dirty="0"/>
              <a:t>              }</a:t>
            </a:r>
          </a:p>
          <a:p>
            <a:r>
              <a:rPr lang="en-US" sz="1200" dirty="0"/>
              <a:t>    Separator { # </a:t>
            </a:r>
            <a:r>
              <a:rPr lang="ru-RU" sz="1200" dirty="0"/>
              <a:t>закругление спинки</a:t>
            </a:r>
          </a:p>
          <a:p>
            <a:r>
              <a:rPr lang="ru-RU" sz="1200" dirty="0"/>
              <a:t>        </a:t>
            </a:r>
            <a:r>
              <a:rPr lang="en-US" sz="1200" dirty="0"/>
              <a:t>Translation { translation 0.49 2.1 0 }</a:t>
            </a:r>
          </a:p>
          <a:p>
            <a:r>
              <a:rPr lang="en-US" sz="1200" dirty="0"/>
              <a:t>        Rotation {</a:t>
            </a:r>
          </a:p>
          <a:p>
            <a:r>
              <a:rPr lang="en-US" sz="1200" dirty="0"/>
              <a:t>           rotation    1 0 0 1.57</a:t>
            </a:r>
          </a:p>
          <a:p>
            <a:r>
              <a:rPr lang="en-US" sz="1200" dirty="0"/>
              <a:t>                 }</a:t>
            </a:r>
          </a:p>
          <a:p>
            <a:r>
              <a:rPr lang="en-US" sz="1200" dirty="0"/>
              <a:t>        Cylinder {</a:t>
            </a:r>
          </a:p>
          <a:p>
            <a:r>
              <a:rPr lang="en-US" sz="1200" dirty="0"/>
              <a:t>           radius 0.6</a:t>
            </a:r>
          </a:p>
          <a:p>
            <a:r>
              <a:rPr lang="en-US" sz="1200" dirty="0"/>
              <a:t>           height 0.2	</a:t>
            </a:r>
          </a:p>
          <a:p>
            <a:r>
              <a:rPr lang="en-US" sz="1200" dirty="0"/>
              <a:t>                 }</a:t>
            </a:r>
          </a:p>
          <a:p>
            <a:r>
              <a:rPr lang="en-US" sz="1200" dirty="0"/>
              <a:t>          }</a:t>
            </a:r>
            <a:endParaRPr lang="ru-RU" sz="1200" dirty="0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719" y="4509120"/>
            <a:ext cx="9525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13408" y="5661248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stul.wrl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24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j-lt"/>
              </a:rPr>
              <a:t>Как видите, нам не понадобилось описывать каждую ножку в отдельности - в результате объем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-кода стал меньше, а сам код более читабельным. </a:t>
            </a:r>
            <a:endParaRPr lang="ru-RU" dirty="0" smtClean="0">
              <a:latin typeface="+mj-lt"/>
            </a:endParaRPr>
          </a:p>
          <a:p>
            <a:pPr algn="just"/>
            <a:endParaRPr lang="ru-RU" dirty="0">
              <a:latin typeface="+mj-lt"/>
            </a:endParaRPr>
          </a:p>
          <a:p>
            <a:pPr algn="just"/>
            <a:r>
              <a:rPr lang="ru-RU" dirty="0">
                <a:latin typeface="+mj-lt"/>
              </a:rPr>
              <a:t>Еще один способ уменьшить размер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-файла - вставлять фигуры из другого файла. </a:t>
            </a:r>
          </a:p>
          <a:p>
            <a:pPr algn="just"/>
            <a:endParaRPr lang="ru-RU" dirty="0" smtClean="0">
              <a:latin typeface="+mj-lt"/>
            </a:endParaRPr>
          </a:p>
          <a:p>
            <a:pPr algn="just"/>
            <a:r>
              <a:rPr lang="ru-RU" dirty="0" smtClean="0">
                <a:latin typeface="+mj-lt"/>
              </a:rPr>
              <a:t>Это </a:t>
            </a:r>
            <a:r>
              <a:rPr lang="ru-RU" dirty="0">
                <a:latin typeface="+mj-lt"/>
              </a:rPr>
              <a:t>позволяет делать узел </a:t>
            </a:r>
            <a:r>
              <a:rPr lang="ru-RU" dirty="0" err="1">
                <a:solidFill>
                  <a:srgbClr val="002060"/>
                </a:solidFill>
                <a:latin typeface="+mn-lt"/>
              </a:rPr>
              <a:t>WWWInline</a:t>
            </a:r>
            <a:r>
              <a:rPr lang="ru-RU" dirty="0">
                <a:latin typeface="+mj-lt"/>
              </a:rPr>
              <a:t>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263691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#VRML V1.0 </a:t>
            </a:r>
            <a:r>
              <a:rPr lang="en-US" dirty="0" err="1">
                <a:solidFill>
                  <a:srgbClr val="002060"/>
                </a:solidFill>
              </a:rPr>
              <a:t>ascii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   Separator {</a:t>
            </a:r>
          </a:p>
          <a:p>
            <a:r>
              <a:rPr lang="en-US" dirty="0">
                <a:solidFill>
                  <a:srgbClr val="002060"/>
                </a:solidFill>
              </a:rPr>
              <a:t>          </a:t>
            </a:r>
            <a:r>
              <a:rPr lang="ru-RU" dirty="0" smtClean="0">
                <a:solidFill>
                  <a:srgbClr val="002060"/>
                </a:solidFill>
              </a:rPr>
              <a:t>	         </a:t>
            </a:r>
            <a:r>
              <a:rPr lang="en-US" dirty="0" err="1" smtClean="0">
                <a:solidFill>
                  <a:srgbClr val="002060"/>
                </a:solidFill>
              </a:rPr>
              <a:t>WWWInline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{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</a:t>
            </a:r>
            <a:r>
              <a:rPr lang="ru-RU" dirty="0" smtClean="0">
                <a:solidFill>
                  <a:srgbClr val="002060"/>
                </a:solidFill>
              </a:rPr>
              <a:t>	         </a:t>
            </a:r>
            <a:r>
              <a:rPr lang="en-US" dirty="0" smtClean="0">
                <a:solidFill>
                  <a:srgbClr val="002060"/>
                </a:solidFill>
              </a:rPr>
              <a:t>name        "</a:t>
            </a:r>
            <a:r>
              <a:rPr lang="ru-RU" dirty="0" smtClean="0">
                <a:solidFill>
                  <a:srgbClr val="002060"/>
                </a:solidFill>
              </a:rPr>
              <a:t>    </a:t>
            </a:r>
            <a:r>
              <a:rPr lang="en-US" dirty="0" smtClean="0">
                <a:solidFill>
                  <a:srgbClr val="002060"/>
                </a:solidFill>
              </a:rPr>
              <a:t>"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            </a:t>
            </a:r>
            <a:r>
              <a:rPr lang="ru-RU" dirty="0" smtClean="0">
                <a:solidFill>
                  <a:srgbClr val="002060"/>
                </a:solidFill>
              </a:rPr>
              <a:t>	       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bboxSize</a:t>
            </a:r>
            <a:r>
              <a:rPr lang="en-US" dirty="0">
                <a:solidFill>
                  <a:srgbClr val="002060"/>
                </a:solidFill>
              </a:rPr>
              <a:t>    0 0 0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</a:t>
            </a:r>
            <a:r>
              <a:rPr lang="ru-RU" dirty="0" smtClean="0">
                <a:solidFill>
                  <a:srgbClr val="002060"/>
                </a:solidFill>
              </a:rPr>
              <a:t>	       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bboxCenter</a:t>
            </a:r>
            <a:r>
              <a:rPr lang="en-US" dirty="0">
                <a:solidFill>
                  <a:srgbClr val="002060"/>
                </a:solidFill>
              </a:rPr>
              <a:t>  0 0 0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       }</a:t>
            </a:r>
          </a:p>
          <a:p>
            <a:r>
              <a:rPr lang="en-US" dirty="0">
                <a:solidFill>
                  <a:srgbClr val="002060"/>
                </a:solidFill>
              </a:rPr>
              <a:t>              }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5170" y="5098923"/>
            <a:ext cx="7761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j-lt"/>
              </a:rPr>
              <a:t>Параметр </a:t>
            </a:r>
            <a:r>
              <a:rPr lang="ru-RU" dirty="0" err="1">
                <a:solidFill>
                  <a:srgbClr val="002060"/>
                </a:solidFill>
                <a:latin typeface="+mn-lt"/>
              </a:rPr>
              <a:t>name</a:t>
            </a:r>
            <a:r>
              <a:rPr lang="ru-RU" dirty="0">
                <a:latin typeface="+mj-lt"/>
              </a:rPr>
              <a:t> - это путь к файлу, параметры </a:t>
            </a:r>
            <a:r>
              <a:rPr lang="ru-RU" dirty="0" err="1">
                <a:solidFill>
                  <a:srgbClr val="002060"/>
                </a:solidFill>
                <a:latin typeface="+mn-lt"/>
              </a:rPr>
              <a:t>bboxSize</a:t>
            </a:r>
            <a:r>
              <a:rPr lang="ru-RU" dirty="0">
                <a:latin typeface="+mj-lt"/>
              </a:rPr>
              <a:t> и </a:t>
            </a:r>
            <a:r>
              <a:rPr lang="ru-RU" dirty="0" err="1">
                <a:solidFill>
                  <a:srgbClr val="002060"/>
                </a:solidFill>
                <a:latin typeface="+mn-lt"/>
              </a:rPr>
              <a:t>bboxCenter</a:t>
            </a:r>
            <a:r>
              <a:rPr lang="ru-RU" dirty="0">
                <a:latin typeface="+mj-lt"/>
              </a:rPr>
              <a:t> не обязательны и показывают пользователю размеры и положение вставляемого объекта, пока объект подгружается. </a:t>
            </a:r>
          </a:p>
        </p:txBody>
      </p:sp>
    </p:spTree>
    <p:extLst>
      <p:ext uri="{BB962C8B-B14F-4D97-AF65-F5344CB8AC3E}">
        <p14:creationId xmlns:p14="http://schemas.microsoft.com/office/powerpoint/2010/main" val="21800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332656"/>
            <a:ext cx="79086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+mj-lt"/>
              </a:rPr>
              <a:t>В </a:t>
            </a:r>
            <a:r>
              <a:rPr lang="ru-RU" dirty="0">
                <a:latin typeface="+mj-lt"/>
              </a:rPr>
              <a:t>лекции используется </a:t>
            </a:r>
            <a:r>
              <a:rPr lang="ru-RU" dirty="0" smtClean="0">
                <a:latin typeface="+mj-lt"/>
              </a:rPr>
              <a:t>кроссплатформенный </a:t>
            </a:r>
            <a:r>
              <a:rPr lang="ru-RU" dirty="0">
                <a:latin typeface="+mj-lt"/>
              </a:rPr>
              <a:t>(</a:t>
            </a:r>
            <a:r>
              <a:rPr lang="en-US" dirty="0">
                <a:latin typeface="+mj-lt"/>
              </a:rPr>
              <a:t>MS Windows, Linux </a:t>
            </a:r>
            <a:r>
              <a:rPr lang="ru-RU" dirty="0">
                <a:latin typeface="+mj-lt"/>
              </a:rPr>
              <a:t>и </a:t>
            </a:r>
            <a:r>
              <a:rPr lang="en-US" dirty="0">
                <a:latin typeface="+mj-lt"/>
              </a:rPr>
              <a:t>Mac OS X) </a:t>
            </a:r>
            <a:r>
              <a:rPr lang="en-US" dirty="0" smtClean="0">
                <a:latin typeface="+mj-lt"/>
              </a:rPr>
              <a:t>VRML/X3D</a:t>
            </a:r>
            <a:r>
              <a:rPr lang="ru-RU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-</a:t>
            </a:r>
            <a:r>
              <a:rPr lang="ru-RU" dirty="0" smtClean="0">
                <a:latin typeface="+mj-lt"/>
              </a:rPr>
              <a:t> браузера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view3dscene v.3.15.0</a:t>
            </a:r>
            <a:r>
              <a:rPr lang="en-US" dirty="0">
                <a:latin typeface="+mj-lt"/>
              </a:rPr>
              <a:t>. </a:t>
            </a:r>
            <a:r>
              <a:rPr lang="ru-RU" dirty="0" smtClean="0">
                <a:latin typeface="+mj-lt"/>
              </a:rPr>
              <a:t>(30.12.14)</a:t>
            </a:r>
          </a:p>
          <a:p>
            <a:pPr algn="just"/>
            <a:endParaRPr lang="ru-RU" dirty="0" smtClean="0">
              <a:latin typeface="+mj-lt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+mn-lt"/>
            </a:endParaRPr>
          </a:p>
          <a:p>
            <a:pPr algn="just"/>
            <a:r>
              <a:rPr lang="en-US" dirty="0">
                <a:solidFill>
                  <a:srgbClr val="002060"/>
                </a:solidFill>
                <a:latin typeface="+mn-lt"/>
              </a:rPr>
              <a:t>http://vrml.org.ru/htm/news/index.html?/htm/news/news.html</a:t>
            </a:r>
            <a:endParaRPr lang="ru-RU" dirty="0" smtClean="0">
              <a:solidFill>
                <a:srgbClr val="002060"/>
              </a:solidFill>
              <a:latin typeface="+mn-lt"/>
            </a:endParaRPr>
          </a:p>
          <a:p>
            <a:pPr algn="just"/>
            <a:endParaRPr lang="ru-RU" dirty="0" smtClean="0">
              <a:latin typeface="+mj-lt"/>
            </a:endParaRPr>
          </a:p>
          <a:p>
            <a:pPr algn="just"/>
            <a:r>
              <a:rPr lang="ru-RU" dirty="0" smtClean="0">
                <a:latin typeface="+mj-lt"/>
              </a:rPr>
              <a:t>Существует </a:t>
            </a:r>
            <a:r>
              <a:rPr lang="ru-RU" dirty="0">
                <a:latin typeface="+mj-lt"/>
              </a:rPr>
              <a:t>немало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-редакторов, делающих удобней и быстрее процесс создания </a:t>
            </a:r>
            <a:r>
              <a:rPr lang="en-US" dirty="0" smtClean="0">
                <a:latin typeface="+mj-lt"/>
              </a:rPr>
              <a:t>v</a:t>
            </a:r>
            <a:r>
              <a:rPr lang="ru-RU" dirty="0" err="1" smtClean="0">
                <a:latin typeface="+mj-lt"/>
              </a:rPr>
              <a:t>rml</a:t>
            </a:r>
            <a:r>
              <a:rPr lang="ru-RU" dirty="0" smtClean="0">
                <a:latin typeface="+mj-lt"/>
              </a:rPr>
              <a:t>-документов</a:t>
            </a:r>
            <a:r>
              <a:rPr lang="ru-RU" dirty="0">
                <a:latin typeface="+mj-lt"/>
              </a:rPr>
              <a:t>, однако несложные модели, рассматриваемые в данной </a:t>
            </a:r>
            <a:r>
              <a:rPr lang="ru-RU" dirty="0" smtClean="0">
                <a:latin typeface="+mj-lt"/>
              </a:rPr>
              <a:t>статье, </a:t>
            </a:r>
            <a:r>
              <a:rPr lang="ru-RU" dirty="0">
                <a:latin typeface="+mj-lt"/>
              </a:rPr>
              <a:t>можно создать при помощи самого простого текстового редактора. </a:t>
            </a: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729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0648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Обратите внимание</a:t>
            </a: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dirty="0">
                <a:latin typeface="+mj-lt"/>
              </a:rPr>
              <a:t>на две особенности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, незнание которых сильно затруднит создание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-документов вручную. </a:t>
            </a:r>
            <a:endParaRPr lang="ru-RU" dirty="0" smtClean="0">
              <a:latin typeface="+mj-lt"/>
            </a:endParaRPr>
          </a:p>
          <a:p>
            <a:pPr algn="just"/>
            <a:endParaRPr lang="ru-RU" dirty="0">
              <a:latin typeface="+mj-lt"/>
            </a:endParaRPr>
          </a:p>
          <a:p>
            <a:pPr algn="just"/>
            <a:r>
              <a:rPr lang="ru-RU" dirty="0">
                <a:latin typeface="+mj-lt"/>
              </a:rPr>
              <a:t>Все описания узлов и параметров в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регистрозависимы</a:t>
            </a:r>
            <a:r>
              <a:rPr lang="ru-RU" dirty="0">
                <a:latin typeface="+mj-lt"/>
              </a:rPr>
              <a:t>. Если Вы используете буквы неправильного регистра - то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dirty="0" smtClean="0">
                <a:latin typeface="+mj-lt"/>
              </a:rPr>
              <a:t>-</a:t>
            </a:r>
            <a:r>
              <a:rPr lang="en-US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браузер </a:t>
            </a:r>
            <a:r>
              <a:rPr lang="ru-RU" dirty="0">
                <a:latin typeface="+mj-lt"/>
              </a:rPr>
              <a:t>просто проигнорирует такое описание. </a:t>
            </a:r>
            <a:endParaRPr lang="ru-RU" dirty="0" smtClean="0">
              <a:latin typeface="+mj-lt"/>
            </a:endParaRPr>
          </a:p>
          <a:p>
            <a:pPr algn="just"/>
            <a:endParaRPr lang="ru-RU" dirty="0">
              <a:latin typeface="+mj-lt"/>
            </a:endParaRPr>
          </a:p>
          <a:p>
            <a:pPr algn="just"/>
            <a:r>
              <a:rPr lang="ru-RU" dirty="0">
                <a:latin typeface="+mj-lt"/>
              </a:rPr>
              <a:t>В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 имеет огромное значение порядок описания узлов. Так к примеру, </a:t>
            </a:r>
            <a:r>
              <a:rPr lang="ru-RU" dirty="0" smtClean="0">
                <a:latin typeface="+mj-lt"/>
              </a:rPr>
              <a:t>следующие два описания </a:t>
            </a:r>
            <a:r>
              <a:rPr lang="ru-RU" dirty="0">
                <a:latin typeface="+mj-lt"/>
              </a:rPr>
              <a:t>дают совершенно разный результат.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3212976"/>
            <a:ext cx="2088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...</a:t>
            </a:r>
          </a:p>
          <a:p>
            <a:r>
              <a:rPr lang="en-US" dirty="0">
                <a:solidFill>
                  <a:srgbClr val="002060"/>
                </a:solidFill>
              </a:rPr>
              <a:t>    Rotation {...}</a:t>
            </a:r>
          </a:p>
          <a:p>
            <a:r>
              <a:rPr lang="en-US" dirty="0">
                <a:solidFill>
                  <a:srgbClr val="002060"/>
                </a:solidFill>
              </a:rPr>
              <a:t>    Scale {...}</a:t>
            </a:r>
          </a:p>
          <a:p>
            <a:r>
              <a:rPr lang="en-US" dirty="0">
                <a:solidFill>
                  <a:srgbClr val="002060"/>
                </a:solidFill>
              </a:rPr>
              <a:t>    ...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3212975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...</a:t>
            </a:r>
          </a:p>
          <a:p>
            <a:r>
              <a:rPr lang="en-US" dirty="0">
                <a:solidFill>
                  <a:srgbClr val="002060"/>
                </a:solidFill>
              </a:rPr>
              <a:t>    Scale {...}</a:t>
            </a:r>
          </a:p>
          <a:p>
            <a:r>
              <a:rPr lang="en-US" dirty="0">
                <a:solidFill>
                  <a:srgbClr val="002060"/>
                </a:solidFill>
              </a:rPr>
              <a:t>    Rotation {...}</a:t>
            </a:r>
          </a:p>
          <a:p>
            <a:r>
              <a:rPr lang="en-US" dirty="0">
                <a:solidFill>
                  <a:srgbClr val="002060"/>
                </a:solidFill>
              </a:rPr>
              <a:t>    ...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0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VRML97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52736"/>
            <a:ext cx="2869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Заголовок файла в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VRML97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1052736"/>
            <a:ext cx="1932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#VRML V2.0 utf8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5028" y="1448640"/>
            <a:ext cx="2283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Box (</a:t>
            </a:r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паралеллепипед)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40152" y="1448640"/>
            <a:ext cx="1787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Box {size 2 2 2}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5028" y="1916832"/>
            <a:ext cx="1256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Text (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текст)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245246" y="2086893"/>
            <a:ext cx="324036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Text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 {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string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 []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    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fontStyle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 NULL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     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length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 []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     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maxExtent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 0.0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}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75104" y="3861048"/>
            <a:ext cx="43066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#VRML V2.0 utf8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Shape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 {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geometry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Text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 {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string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 ["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Hello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,","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world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ourier New" pitchFamily="49" charset="0"/>
                <a:cs typeface="Arial" pitchFamily="34" charset="0"/>
              </a:rPr>
              <a:t> !"]} }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283562" y="4149080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tut3_01.wrl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15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54638" y="476672"/>
            <a:ext cx="2279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PointSet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набор точек)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51920" y="476672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#VRML V2.0 utf8</a:t>
            </a:r>
          </a:p>
          <a:p>
            <a:r>
              <a:rPr lang="en-US" sz="1200" dirty="0">
                <a:solidFill>
                  <a:srgbClr val="002060"/>
                </a:solidFill>
              </a:rPr>
              <a:t/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>
                <a:solidFill>
                  <a:srgbClr val="002060"/>
                </a:solidFill>
              </a:rPr>
              <a:t>Shape {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>
                <a:solidFill>
                  <a:srgbClr val="002060"/>
                </a:solidFill>
              </a:rPr>
              <a:t>geometry </a:t>
            </a:r>
            <a:r>
              <a:rPr lang="en-US" sz="1200" dirty="0" err="1">
                <a:solidFill>
                  <a:srgbClr val="002060"/>
                </a:solidFill>
              </a:rPr>
              <a:t>PointSet</a:t>
            </a:r>
            <a:r>
              <a:rPr lang="en-US" sz="1200" dirty="0">
                <a:solidFill>
                  <a:srgbClr val="002060"/>
                </a:solidFill>
              </a:rPr>
              <a:t> {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 err="1">
                <a:solidFill>
                  <a:srgbClr val="002060"/>
                </a:solidFill>
              </a:rPr>
              <a:t>coord</a:t>
            </a:r>
            <a:r>
              <a:rPr lang="en-US" sz="1200" dirty="0">
                <a:solidFill>
                  <a:srgbClr val="002060"/>
                </a:solidFill>
              </a:rPr>
              <a:t> Coordinate { point [ 0 0 0, 1 0 0, 2 0 0, 3 0 0, 4 0 0, 5 0 0,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>
                <a:solidFill>
                  <a:srgbClr val="002060"/>
                </a:solidFill>
              </a:rPr>
              <a:t>0 1 0, 1 1 0, 2 1 0, 3 1 0, 4 1 0, 5 1 0,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>
                <a:solidFill>
                  <a:srgbClr val="002060"/>
                </a:solidFill>
              </a:rPr>
              <a:t>0 2 0, 1 2 0, 2 2 0, 3 2 0, 4 2 0, 5 2 0,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>
                <a:solidFill>
                  <a:srgbClr val="002060"/>
                </a:solidFill>
              </a:rPr>
              <a:t>0 3 0, 1 3 0, 2 3 0, 3 3 0, 4 3 0, 5 3 0,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>
                <a:solidFill>
                  <a:srgbClr val="002060"/>
                </a:solidFill>
              </a:rPr>
              <a:t>0 4 0, 1 4 0, 2 4 0, 3 4 0, 4 4 0, 5 4 0,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>
                <a:solidFill>
                  <a:srgbClr val="002060"/>
                </a:solidFill>
              </a:rPr>
              <a:t>0 5 0, 1 5 0, 2 5 0, 3 5 0, 4 5 0, 5 5 0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>
                <a:solidFill>
                  <a:srgbClr val="002060"/>
                </a:solidFill>
              </a:rPr>
              <a:t>] }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>
                <a:solidFill>
                  <a:srgbClr val="002060"/>
                </a:solidFill>
              </a:rPr>
              <a:t>color </a:t>
            </a:r>
            <a:r>
              <a:rPr lang="en-US" sz="1200" dirty="0" err="1">
                <a:solidFill>
                  <a:srgbClr val="002060"/>
                </a:solidFill>
              </a:rPr>
              <a:t>Color</a:t>
            </a:r>
            <a:r>
              <a:rPr lang="en-US" sz="1200" dirty="0">
                <a:solidFill>
                  <a:srgbClr val="002060"/>
                </a:solidFill>
              </a:rPr>
              <a:t> { color [ 1 0 0, 0 1 0, 0 0 1, 1 0 0, 0 1 0, 0 0 1,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>
                <a:solidFill>
                  <a:srgbClr val="002060"/>
                </a:solidFill>
              </a:rPr>
              <a:t>0 1 0, 0 0 1, 1 0 0, 0 1 0, 0 0 1, 1 0 0,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>
                <a:solidFill>
                  <a:srgbClr val="002060"/>
                </a:solidFill>
              </a:rPr>
              <a:t>0 0 1, 1 0 0, 0 1 0, 0 0 1, 1 0 0, 0 1 0,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>
                <a:solidFill>
                  <a:srgbClr val="002060"/>
                </a:solidFill>
              </a:rPr>
              <a:t>1 0 0, 0 1 0, 0 0 1, 1 0 0, 0 1 0, 0 0 1,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>
                <a:solidFill>
                  <a:srgbClr val="002060"/>
                </a:solidFill>
              </a:rPr>
              <a:t>0 1 0, 0 0 1, 1 0 0, 0 1 0, 0 0 1, 1 0 0,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>
                <a:solidFill>
                  <a:srgbClr val="002060"/>
                </a:solidFill>
              </a:rPr>
              <a:t>0 0 1, 1 0 0, 0 1 0, 0 0 1, 1 0 0, 0 1 0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>
                <a:solidFill>
                  <a:srgbClr val="002060"/>
                </a:solidFill>
              </a:rPr>
              <a:t>] }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>
                <a:solidFill>
                  <a:srgbClr val="002060"/>
                </a:solidFill>
              </a:rPr>
              <a:t>}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>
                <a:solidFill>
                  <a:srgbClr val="00206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7057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04664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IndexedLineSet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(линии по набору точек)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417645"/>
            <a:ext cx="28803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002060"/>
                </a:solidFill>
              </a:rPr>
              <a:t>IndexedLineSet</a:t>
            </a:r>
            <a:r>
              <a:rPr lang="en-US" sz="1200" dirty="0">
                <a:solidFill>
                  <a:srgbClr val="002060"/>
                </a:solidFill>
              </a:rPr>
              <a:t> {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>	color </a:t>
            </a:r>
            <a:r>
              <a:rPr lang="en-US" sz="1200" dirty="0">
                <a:solidFill>
                  <a:srgbClr val="002060"/>
                </a:solidFill>
              </a:rPr>
              <a:t>NULL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>	</a:t>
            </a:r>
            <a:r>
              <a:rPr lang="en-US" sz="1200" dirty="0" err="1" smtClean="0">
                <a:solidFill>
                  <a:srgbClr val="002060"/>
                </a:solidFill>
              </a:rPr>
              <a:t>coord</a:t>
            </a:r>
            <a:r>
              <a:rPr lang="en-US" sz="1200" dirty="0" smtClean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NULL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>	</a:t>
            </a:r>
            <a:r>
              <a:rPr lang="en-US" sz="1200" dirty="0" err="1" smtClean="0">
                <a:solidFill>
                  <a:srgbClr val="002060"/>
                </a:solidFill>
              </a:rPr>
              <a:t>colorIndex</a:t>
            </a:r>
            <a:r>
              <a:rPr lang="en-US" sz="1200" dirty="0" smtClean="0">
                <a:solidFill>
                  <a:srgbClr val="002060"/>
                </a:solidFill>
              </a:rPr>
              <a:t> [ ]</a:t>
            </a:r>
            <a:r>
              <a:rPr lang="en-US" sz="1200" dirty="0">
                <a:solidFill>
                  <a:srgbClr val="002060"/>
                </a:solidFill>
              </a:rPr>
              <a:t/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>	</a:t>
            </a:r>
            <a:r>
              <a:rPr lang="en-US" sz="1200" dirty="0" err="1" smtClean="0">
                <a:solidFill>
                  <a:srgbClr val="002060"/>
                </a:solidFill>
              </a:rPr>
              <a:t>colorPerVertex</a:t>
            </a:r>
            <a:r>
              <a:rPr lang="en-US" sz="1200" dirty="0" smtClean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TRUE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>	</a:t>
            </a:r>
            <a:r>
              <a:rPr lang="en-US" sz="1200" dirty="0" err="1" smtClean="0">
                <a:solidFill>
                  <a:srgbClr val="002060"/>
                </a:solidFill>
              </a:rPr>
              <a:t>coordIndex</a:t>
            </a:r>
            <a:r>
              <a:rPr lang="en-US" sz="1200" dirty="0" smtClean="0">
                <a:solidFill>
                  <a:srgbClr val="002060"/>
                </a:solidFill>
              </a:rPr>
              <a:t> [ ]</a:t>
            </a:r>
            <a:r>
              <a:rPr lang="en-US" sz="1200" dirty="0">
                <a:solidFill>
                  <a:srgbClr val="002060"/>
                </a:solidFill>
              </a:rPr>
              <a:t/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>
                <a:solidFill>
                  <a:srgbClr val="002060"/>
                </a:solidFill>
              </a:rPr>
              <a:t>}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5798" y="2090172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IndexedFaceSet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(грани по набору точек)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60032" y="2132856"/>
            <a:ext cx="35101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002060"/>
                </a:solidFill>
              </a:rPr>
              <a:t>IndexedFaceSet</a:t>
            </a:r>
            <a:r>
              <a:rPr lang="en-US" sz="1200" dirty="0">
                <a:solidFill>
                  <a:srgbClr val="002060"/>
                </a:solidFill>
              </a:rPr>
              <a:t> {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>	</a:t>
            </a:r>
            <a:r>
              <a:rPr lang="en-US" sz="1200" dirty="0" err="1" smtClean="0">
                <a:solidFill>
                  <a:srgbClr val="002060"/>
                </a:solidFill>
              </a:rPr>
              <a:t>coord</a:t>
            </a:r>
            <a:r>
              <a:rPr lang="en-US" sz="1200" dirty="0" smtClean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NULL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>	color </a:t>
            </a:r>
            <a:r>
              <a:rPr lang="en-US" sz="1200" dirty="0">
                <a:solidFill>
                  <a:srgbClr val="002060"/>
                </a:solidFill>
              </a:rPr>
              <a:t>NULL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>	normal </a:t>
            </a:r>
            <a:r>
              <a:rPr lang="en-US" sz="1200" dirty="0">
                <a:solidFill>
                  <a:srgbClr val="002060"/>
                </a:solidFill>
              </a:rPr>
              <a:t>NULL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>	</a:t>
            </a:r>
            <a:r>
              <a:rPr lang="en-US" sz="1200" dirty="0" err="1" smtClean="0">
                <a:solidFill>
                  <a:srgbClr val="002060"/>
                </a:solidFill>
              </a:rPr>
              <a:t>texCoord</a:t>
            </a:r>
            <a:r>
              <a:rPr lang="en-US" sz="1200" dirty="0" smtClean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NULL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>	</a:t>
            </a:r>
            <a:r>
              <a:rPr lang="en-US" sz="1200" dirty="0" err="1" smtClean="0">
                <a:solidFill>
                  <a:srgbClr val="002060"/>
                </a:solidFill>
              </a:rPr>
              <a:t>ccw</a:t>
            </a:r>
            <a:r>
              <a:rPr lang="en-US" sz="1200" dirty="0" smtClean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TRUE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>	</a:t>
            </a:r>
            <a:r>
              <a:rPr lang="en-US" sz="1200" dirty="0" err="1" smtClean="0">
                <a:solidFill>
                  <a:srgbClr val="002060"/>
                </a:solidFill>
              </a:rPr>
              <a:t>colorIndex</a:t>
            </a:r>
            <a:r>
              <a:rPr lang="en-US" sz="1200" dirty="0" smtClean="0">
                <a:solidFill>
                  <a:srgbClr val="002060"/>
                </a:solidFill>
              </a:rPr>
              <a:t> [ ]</a:t>
            </a:r>
            <a:r>
              <a:rPr lang="en-US" sz="1200" dirty="0">
                <a:solidFill>
                  <a:srgbClr val="002060"/>
                </a:solidFill>
              </a:rPr>
              <a:t/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>	</a:t>
            </a:r>
            <a:r>
              <a:rPr lang="en-US" sz="1200" dirty="0" err="1" smtClean="0">
                <a:solidFill>
                  <a:srgbClr val="002060"/>
                </a:solidFill>
              </a:rPr>
              <a:t>colorPerVertex</a:t>
            </a:r>
            <a:r>
              <a:rPr lang="en-US" sz="1200" dirty="0" smtClean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TRUE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>	convex </a:t>
            </a:r>
            <a:r>
              <a:rPr lang="en-US" sz="1200" dirty="0">
                <a:solidFill>
                  <a:srgbClr val="002060"/>
                </a:solidFill>
              </a:rPr>
              <a:t>TRUE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>	</a:t>
            </a:r>
            <a:r>
              <a:rPr lang="en-US" sz="1200" dirty="0" err="1" smtClean="0">
                <a:solidFill>
                  <a:srgbClr val="002060"/>
                </a:solidFill>
              </a:rPr>
              <a:t>coordIndex</a:t>
            </a:r>
            <a:r>
              <a:rPr lang="en-US" sz="1200" dirty="0">
                <a:solidFill>
                  <a:srgbClr val="002060"/>
                </a:solidFill>
              </a:rPr>
              <a:t/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>	</a:t>
            </a:r>
            <a:r>
              <a:rPr lang="en-US" sz="1200" dirty="0" err="1" smtClean="0">
                <a:solidFill>
                  <a:srgbClr val="002060"/>
                </a:solidFill>
              </a:rPr>
              <a:t>creaseAngle</a:t>
            </a:r>
            <a:r>
              <a:rPr lang="en-US" sz="1200" dirty="0" smtClean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0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>	</a:t>
            </a:r>
            <a:r>
              <a:rPr lang="en-US" sz="1200" dirty="0" err="1" smtClean="0">
                <a:solidFill>
                  <a:srgbClr val="002060"/>
                </a:solidFill>
              </a:rPr>
              <a:t>normalIndex</a:t>
            </a:r>
            <a:r>
              <a:rPr lang="en-US" sz="1200" dirty="0" smtClean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[]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>	</a:t>
            </a:r>
            <a:r>
              <a:rPr lang="en-US" sz="1200" dirty="0" err="1" smtClean="0">
                <a:solidFill>
                  <a:srgbClr val="002060"/>
                </a:solidFill>
              </a:rPr>
              <a:t>normalPerVertex</a:t>
            </a:r>
            <a:r>
              <a:rPr lang="en-US" sz="1200" dirty="0" smtClean="0">
                <a:solidFill>
                  <a:srgbClr val="002060"/>
                </a:solidFill>
              </a:rPr>
              <a:t> </a:t>
            </a:r>
            <a:r>
              <a:rPr lang="en-US" sz="1200" dirty="0">
                <a:solidFill>
                  <a:srgbClr val="002060"/>
                </a:solidFill>
              </a:rPr>
              <a:t>TRUE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>	solid </a:t>
            </a:r>
            <a:r>
              <a:rPr lang="en-US" sz="1200" dirty="0">
                <a:solidFill>
                  <a:srgbClr val="002060"/>
                </a:solidFill>
              </a:rPr>
              <a:t>TRUE</a:t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>	</a:t>
            </a:r>
            <a:r>
              <a:rPr lang="en-US" sz="1200" dirty="0" err="1" smtClean="0">
                <a:solidFill>
                  <a:srgbClr val="002060"/>
                </a:solidFill>
              </a:rPr>
              <a:t>texCoordIndex</a:t>
            </a:r>
            <a:r>
              <a:rPr lang="en-US" sz="1200" dirty="0" smtClean="0">
                <a:solidFill>
                  <a:srgbClr val="002060"/>
                </a:solidFill>
              </a:rPr>
              <a:t> [ ]</a:t>
            </a:r>
            <a:r>
              <a:rPr lang="en-US" sz="1200" dirty="0">
                <a:solidFill>
                  <a:srgbClr val="002060"/>
                </a:solidFill>
              </a:rPr>
              <a:t/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1200" dirty="0">
                <a:solidFill>
                  <a:srgbClr val="002060"/>
                </a:solidFill>
              </a:rPr>
              <a:t>}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2636912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000" dirty="0"/>
              <a:t>Это узел, которым можно заменить все остальные узлы, связанные с описанием граней. При экспорте в VRML код из какой-нибудь программы моделирующей 3D, получается файл, состоящий только из </a:t>
            </a:r>
            <a:r>
              <a:rPr lang="ru-RU" sz="1000" dirty="0" err="1"/>
              <a:t>IndexedFaceSet</a:t>
            </a:r>
            <a:r>
              <a:rPr lang="ru-RU" sz="1000" dirty="0"/>
              <a:t>. Принцип работы узла очень похож на </a:t>
            </a:r>
            <a:r>
              <a:rPr lang="ru-RU" sz="1000" dirty="0" err="1"/>
              <a:t>IndexedLineSet</a:t>
            </a:r>
            <a:r>
              <a:rPr lang="ru-RU" sz="1000" dirty="0"/>
              <a:t>: описан набор координат точек (</a:t>
            </a:r>
            <a:r>
              <a:rPr lang="ru-RU" sz="1000" dirty="0" err="1"/>
              <a:t>coord</a:t>
            </a:r>
            <a:r>
              <a:rPr lang="ru-RU" sz="1000" dirty="0"/>
              <a:t>) и указано, какие из них должны образовать грань (</a:t>
            </a:r>
            <a:r>
              <a:rPr lang="ru-RU" sz="1000" dirty="0" err="1"/>
              <a:t>coordIndex</a:t>
            </a:r>
            <a:r>
              <a:rPr lang="ru-RU" sz="1000" dirty="0"/>
              <a:t>).</a:t>
            </a:r>
          </a:p>
          <a:p>
            <a:pPr algn="just"/>
            <a:r>
              <a:rPr lang="ru-RU" sz="1000" dirty="0"/>
              <a:t>Должны выполняться три условия: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/>
              <a:t>каждая грань должна состоять как минимум из трех несовпадающих вершин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/>
              <a:t>вершины должны задавать ПЛОСКИЙ многоугольник</a:t>
            </a:r>
          </a:p>
          <a:p>
            <a:pPr algn="just"/>
            <a:r>
              <a:rPr lang="ru-RU" sz="1000" dirty="0"/>
              <a:t>многоугольник должен быть </a:t>
            </a:r>
            <a:r>
              <a:rPr lang="ru-RU" sz="1000" dirty="0" err="1"/>
              <a:t>несамопересекающимся</a:t>
            </a:r>
            <a:endParaRPr lang="ru-RU" sz="1000" dirty="0"/>
          </a:p>
          <a:p>
            <a:pPr algn="just"/>
            <a:r>
              <a:rPr lang="ru-RU" sz="1000" dirty="0"/>
              <a:t>Легко догадаться, что все условия автоматически выполняются для треугольника, хотя в частном случае можете задавать плоские многоугольники с любым числом вершин.</a:t>
            </a:r>
          </a:p>
          <a:p>
            <a:pPr algn="just"/>
            <a:r>
              <a:rPr lang="ru-RU" sz="1000" dirty="0"/>
              <a:t>Раскраска объектов в этом узле происходит так же, как и в </a:t>
            </a:r>
            <a:r>
              <a:rPr lang="ru-RU" sz="1000" dirty="0" err="1"/>
              <a:t>IndexedLineSet</a:t>
            </a:r>
            <a:r>
              <a:rPr lang="ru-RU" sz="1000" dirty="0"/>
              <a:t>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/>
              <a:t>при </a:t>
            </a:r>
            <a:r>
              <a:rPr lang="ru-RU" sz="1000" dirty="0" err="1"/>
              <a:t>colorPerVertex</a:t>
            </a:r>
            <a:r>
              <a:rPr lang="ru-RU" sz="1000" dirty="0"/>
              <a:t> TRUE цвет приписывается ВЕРШИНАМ, а грань заливается градиентом между всеми вершинами, которыми грань создана.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/>
              <a:t>при </a:t>
            </a:r>
            <a:r>
              <a:rPr lang="ru-RU" sz="1000" dirty="0" err="1"/>
              <a:t>colorPerVertex</a:t>
            </a:r>
            <a:r>
              <a:rPr lang="ru-RU" sz="1000" dirty="0"/>
              <a:t> FALSE цвет приписывается каждой ГРАНИ в порядке, соответствующем порядку цветов в разделе </a:t>
            </a:r>
            <a:r>
              <a:rPr lang="ru-RU" sz="1000" dirty="0" err="1"/>
              <a:t>color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21851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+mj-lt"/>
              </a:rPr>
              <a:t>Создадим для примера кубик без одной грани средствами узла </a:t>
            </a:r>
            <a:r>
              <a:rPr lang="ru-RU" dirty="0" err="1" smtClean="0">
                <a:solidFill>
                  <a:srgbClr val="002060"/>
                </a:solidFill>
                <a:latin typeface="+mn-lt"/>
              </a:rPr>
              <a:t>IndexedFaceSet</a:t>
            </a:r>
            <a:r>
              <a:rPr lang="ru-RU" dirty="0" smtClean="0">
                <a:latin typeface="+mj-lt"/>
              </a:rPr>
              <a:t> и раскрасим, пользуясь </a:t>
            </a:r>
            <a:r>
              <a:rPr lang="ru-RU" dirty="0" err="1" smtClean="0">
                <a:solidFill>
                  <a:srgbClr val="002060"/>
                </a:solidFill>
                <a:latin typeface="+mn-lt"/>
              </a:rPr>
              <a:t>colorPerVertex</a:t>
            </a:r>
            <a:r>
              <a:rPr lang="ru-RU" dirty="0" smtClean="0">
                <a:solidFill>
                  <a:srgbClr val="002060"/>
                </a:solidFill>
                <a:latin typeface="+mn-lt"/>
              </a:rPr>
              <a:t> TRUE</a:t>
            </a:r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196752"/>
            <a:ext cx="75608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#VRML V2.0 utf8</a:t>
            </a:r>
          </a:p>
          <a:p>
            <a:r>
              <a:rPr lang="en-US" sz="1400" dirty="0">
                <a:solidFill>
                  <a:srgbClr val="002060"/>
                </a:solidFill>
              </a:rPr>
              <a:t>Shape {geometry </a:t>
            </a:r>
            <a:r>
              <a:rPr lang="en-US" sz="1400" dirty="0" err="1">
                <a:solidFill>
                  <a:srgbClr val="002060"/>
                </a:solidFill>
              </a:rPr>
              <a:t>IndexedFaceSet</a:t>
            </a:r>
            <a:r>
              <a:rPr lang="en-US" sz="1400" dirty="0">
                <a:solidFill>
                  <a:srgbClr val="002060"/>
                </a:solidFill>
              </a:rPr>
              <a:t> {</a:t>
            </a:r>
            <a:br>
              <a:rPr lang="en-US" sz="1400" dirty="0">
                <a:solidFill>
                  <a:srgbClr val="002060"/>
                </a:solidFill>
              </a:rPr>
            </a:br>
            <a:r>
              <a:rPr lang="en-US" sz="1400" dirty="0" smtClean="0">
                <a:solidFill>
                  <a:srgbClr val="002060"/>
                </a:solidFill>
              </a:rPr>
              <a:t>            </a:t>
            </a:r>
            <a:r>
              <a:rPr lang="en-US" sz="1400" dirty="0" err="1" smtClean="0">
                <a:solidFill>
                  <a:srgbClr val="002060"/>
                </a:solidFill>
              </a:rPr>
              <a:t>coord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>
                <a:solidFill>
                  <a:srgbClr val="002060"/>
                </a:solidFill>
              </a:rPr>
              <a:t>Coordinate {point [ -1 -1 -1, 1 -1 -1, 1 -1 1, -1 -1 1, -1 1 -1, 1 1 -1, 1 1 1, -1 1 1]}</a:t>
            </a:r>
            <a:br>
              <a:rPr lang="en-US" sz="1400" dirty="0">
                <a:solidFill>
                  <a:srgbClr val="002060"/>
                </a:solidFill>
              </a:rPr>
            </a:br>
            <a:r>
              <a:rPr lang="en-US" sz="1400" dirty="0" smtClean="0">
                <a:solidFill>
                  <a:srgbClr val="002060"/>
                </a:solidFill>
              </a:rPr>
              <a:t>            color </a:t>
            </a:r>
            <a:r>
              <a:rPr lang="en-US" sz="1400" dirty="0" err="1">
                <a:solidFill>
                  <a:srgbClr val="002060"/>
                </a:solidFill>
              </a:rPr>
              <a:t>Color</a:t>
            </a:r>
            <a:r>
              <a:rPr lang="en-US" sz="1400" dirty="0">
                <a:solidFill>
                  <a:srgbClr val="002060"/>
                </a:solidFill>
              </a:rPr>
              <a:t> {color [1 0 0, 0 1 0, 0 0 1, 1 1 0, 1 0 1, 0 1 1, 1 1 1, 0 0 0]}</a:t>
            </a:r>
            <a:br>
              <a:rPr lang="en-US" sz="1400" dirty="0">
                <a:solidFill>
                  <a:srgbClr val="002060"/>
                </a:solidFill>
              </a:rPr>
            </a:br>
            <a:r>
              <a:rPr lang="en-US" sz="1400" dirty="0" smtClean="0">
                <a:solidFill>
                  <a:srgbClr val="002060"/>
                </a:solidFill>
              </a:rPr>
              <a:t>            </a:t>
            </a:r>
            <a:r>
              <a:rPr lang="en-US" sz="1400" dirty="0" err="1" smtClean="0">
                <a:solidFill>
                  <a:srgbClr val="002060"/>
                </a:solidFill>
              </a:rPr>
              <a:t>coordIndex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>
                <a:solidFill>
                  <a:srgbClr val="002060"/>
                </a:solidFill>
              </a:rPr>
              <a:t>[0 1 2 3 -1 4 5 6 7 -1 0 1 5 4 -1 0 3 7 4 -1 1 2 6 5 -1 ]</a:t>
            </a:r>
            <a:br>
              <a:rPr lang="en-US" sz="1400" dirty="0">
                <a:solidFill>
                  <a:srgbClr val="002060"/>
                </a:solidFill>
              </a:rPr>
            </a:br>
            <a:r>
              <a:rPr lang="en-US" sz="1400" dirty="0" smtClean="0">
                <a:solidFill>
                  <a:srgbClr val="002060"/>
                </a:solidFill>
              </a:rPr>
              <a:t>            solid </a:t>
            </a:r>
            <a:r>
              <a:rPr lang="en-US" sz="1400" dirty="0">
                <a:solidFill>
                  <a:srgbClr val="002060"/>
                </a:solidFill>
              </a:rPr>
              <a:t>FALSE</a:t>
            </a:r>
            <a:br>
              <a:rPr lang="en-US" sz="1400" dirty="0">
                <a:solidFill>
                  <a:srgbClr val="002060"/>
                </a:solidFill>
              </a:rPr>
            </a:br>
            <a:r>
              <a:rPr lang="en-US" sz="1400" dirty="0" smtClean="0">
                <a:solidFill>
                  <a:srgbClr val="002060"/>
                </a:solidFill>
              </a:rPr>
              <a:t>}                                                        }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28276" y="5297690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cube2.wrl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344" y="2949929"/>
            <a:ext cx="2952720" cy="2728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61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332656"/>
            <a:ext cx="79086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+mj-lt"/>
              </a:rPr>
              <a:t>Введены операторы для примитивной анимации: сенсоры</a:t>
            </a:r>
            <a:r>
              <a:rPr lang="ru-RU" dirty="0">
                <a:latin typeface="+mj-lt"/>
              </a:rPr>
              <a:t>, маршруты, </a:t>
            </a:r>
            <a:r>
              <a:rPr lang="ru-RU" dirty="0" smtClean="0">
                <a:latin typeface="+mj-lt"/>
              </a:rPr>
              <a:t>интерполяторы</a:t>
            </a:r>
          </a:p>
          <a:p>
            <a:pPr algn="just"/>
            <a:endParaRPr lang="ru-RU" dirty="0">
              <a:latin typeface="+mj-lt"/>
            </a:endParaRPr>
          </a:p>
          <a:p>
            <a:pPr algn="just"/>
            <a:r>
              <a:rPr lang="ru-RU" dirty="0">
                <a:latin typeface="+mj-lt"/>
              </a:rPr>
              <a:t>Срабатывание сенсора может быть вызвано разными причинами: наступление определенного времени, клик мышкой, наведение курсора, приближение к объекту, столкновение с объектом и т.д</a:t>
            </a:r>
            <a:r>
              <a:rPr lang="ru-RU" dirty="0" smtClean="0">
                <a:latin typeface="+mj-lt"/>
              </a:rPr>
              <a:t>.)</a:t>
            </a:r>
          </a:p>
          <a:p>
            <a:pPr algn="just"/>
            <a:endParaRPr lang="ru-RU" dirty="0">
              <a:latin typeface="+mj-lt"/>
            </a:endParaRPr>
          </a:p>
          <a:p>
            <a:pPr algn="just"/>
            <a:r>
              <a:rPr lang="ru-RU" dirty="0" smtClean="0">
                <a:latin typeface="+mj-lt"/>
              </a:rPr>
              <a:t>Интерполяторы </a:t>
            </a:r>
            <a:r>
              <a:rPr lang="ru-RU" dirty="0">
                <a:latin typeface="+mj-lt"/>
              </a:rPr>
              <a:t>выдают объекту численное значение какого-либо его параметра (цвет, положение, размер и т.д.) в данный момент времени в течение </a:t>
            </a:r>
            <a:r>
              <a:rPr lang="ru-RU" b="1" dirty="0" err="1">
                <a:solidFill>
                  <a:srgbClr val="002060"/>
                </a:solidFill>
                <a:latin typeface="+mj-lt"/>
              </a:rPr>
              <a:t>cycleInterval</a:t>
            </a:r>
            <a:r>
              <a:rPr lang="ru-RU" dirty="0">
                <a:latin typeface="+mj-lt"/>
              </a:rPr>
              <a:t>. За каждый </a:t>
            </a:r>
            <a:r>
              <a:rPr lang="ru-RU" b="1" dirty="0" err="1">
                <a:solidFill>
                  <a:srgbClr val="002060"/>
                </a:solidFill>
                <a:latin typeface="+mj-lt"/>
              </a:rPr>
              <a:t>cycleInterva</a:t>
            </a:r>
            <a:r>
              <a:rPr lang="ru-RU" b="1" dirty="0" err="1">
                <a:latin typeface="+mj-lt"/>
              </a:rPr>
              <a:t>l</a:t>
            </a:r>
            <a:r>
              <a:rPr lang="ru-RU" dirty="0">
                <a:latin typeface="+mj-lt"/>
              </a:rPr>
              <a:t> интерполятор пробегает все значения полей</a:t>
            </a:r>
            <a:r>
              <a:rPr lang="ru-RU" b="1" dirty="0">
                <a:latin typeface="+mj-lt"/>
              </a:rPr>
              <a:t> </a:t>
            </a:r>
            <a:r>
              <a:rPr lang="ru-RU" b="1" dirty="0" err="1">
                <a:solidFill>
                  <a:srgbClr val="002060"/>
                </a:solidFill>
                <a:latin typeface="+mj-lt"/>
              </a:rPr>
              <a:t>key</a:t>
            </a:r>
            <a:r>
              <a:rPr lang="ru-RU" dirty="0">
                <a:latin typeface="+mj-lt"/>
              </a:rPr>
              <a:t> и </a:t>
            </a:r>
            <a:r>
              <a:rPr lang="ru-RU" b="1" dirty="0" err="1">
                <a:solidFill>
                  <a:srgbClr val="002060"/>
                </a:solidFill>
                <a:latin typeface="+mj-lt"/>
              </a:rPr>
              <a:t>keyValue</a:t>
            </a:r>
            <a:r>
              <a:rPr lang="ru-RU" dirty="0" smtClean="0">
                <a:latin typeface="+mj-lt"/>
              </a:rPr>
              <a:t>.</a:t>
            </a:r>
          </a:p>
          <a:p>
            <a:pPr algn="just"/>
            <a:endParaRPr lang="ru-RU" dirty="0">
              <a:latin typeface="+mj-lt"/>
            </a:endParaRPr>
          </a:p>
          <a:p>
            <a:pPr algn="just"/>
            <a:r>
              <a:rPr lang="ru-RU" dirty="0">
                <a:latin typeface="+mj-lt"/>
              </a:rPr>
              <a:t>Механизм </a:t>
            </a:r>
            <a:r>
              <a:rPr lang="ru-RU" dirty="0" err="1">
                <a:latin typeface="+mj-lt"/>
              </a:rPr>
              <a:t>route</a:t>
            </a:r>
            <a:r>
              <a:rPr lang="ru-RU" dirty="0">
                <a:latin typeface="+mj-lt"/>
              </a:rPr>
              <a:t> можно уподобить проводам, по которым передаются сигналы от </a:t>
            </a:r>
            <a:r>
              <a:rPr lang="ru-RU" b="1" dirty="0" err="1">
                <a:solidFill>
                  <a:srgbClr val="002060"/>
                </a:solidFill>
                <a:latin typeface="+mj-lt"/>
              </a:rPr>
              <a:t>eventOut</a:t>
            </a:r>
            <a:r>
              <a:rPr lang="ru-RU" dirty="0">
                <a:latin typeface="+mj-lt"/>
              </a:rPr>
              <a:t> к </a:t>
            </a:r>
            <a:r>
              <a:rPr lang="ru-RU" b="1" dirty="0" err="1">
                <a:solidFill>
                  <a:srgbClr val="002060"/>
                </a:solidFill>
                <a:latin typeface="+mj-lt"/>
              </a:rPr>
              <a:t>eventIn</a:t>
            </a:r>
            <a:r>
              <a:rPr lang="ru-RU" dirty="0">
                <a:latin typeface="+mj-lt"/>
              </a:rPr>
              <a:t> узлов или скриптов, можно от одного </a:t>
            </a:r>
            <a:r>
              <a:rPr lang="ru-RU" b="1" dirty="0" err="1">
                <a:solidFill>
                  <a:srgbClr val="002060"/>
                </a:solidFill>
                <a:latin typeface="+mj-lt"/>
              </a:rPr>
              <a:t>eventOut</a:t>
            </a:r>
            <a:r>
              <a:rPr lang="ru-RU" dirty="0">
                <a:latin typeface="+mj-lt"/>
              </a:rPr>
              <a:t> рассылать сообщения о событиях нескольким </a:t>
            </a:r>
            <a:r>
              <a:rPr lang="ru-RU" b="1" dirty="0" err="1">
                <a:solidFill>
                  <a:srgbClr val="002060"/>
                </a:solidFill>
                <a:latin typeface="+mj-lt"/>
              </a:rPr>
              <a:t>eventIn</a:t>
            </a:r>
            <a:r>
              <a:rPr lang="ru-RU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099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332656"/>
            <a:ext cx="79086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Литература:</a:t>
            </a:r>
          </a:p>
          <a:p>
            <a:endParaRPr lang="ru-RU" dirty="0" smtClean="0">
              <a:latin typeface="+mj-lt"/>
            </a:endParaRPr>
          </a:p>
          <a:p>
            <a:r>
              <a:rPr lang="en-US" i="1" dirty="0" smtClean="0">
                <a:latin typeface="+mj-lt"/>
              </a:rPr>
              <a:t>1. </a:t>
            </a:r>
            <a:r>
              <a:rPr lang="ru-RU" dirty="0" smtClean="0">
                <a:latin typeface="+mj-lt"/>
                <a:hlinkClick r:id="rId3"/>
              </a:rPr>
              <a:t>Марина </a:t>
            </a:r>
            <a:r>
              <a:rPr lang="ru-RU" dirty="0" err="1">
                <a:latin typeface="+mj-lt"/>
                <a:hlinkClick r:id="rId3"/>
              </a:rPr>
              <a:t>Миланина</a:t>
            </a:r>
            <a:r>
              <a:rPr lang="ru-RU" dirty="0">
                <a:latin typeface="+mj-lt"/>
              </a:rPr>
              <a:t>, </a:t>
            </a:r>
            <a:r>
              <a:rPr lang="en-US" dirty="0">
                <a:latin typeface="+mj-lt"/>
                <a:hlinkClick r:id="rId4"/>
              </a:rPr>
              <a:t>Diamond </a:t>
            </a:r>
            <a:r>
              <a:rPr lang="en-US" dirty="0" smtClean="0">
                <a:latin typeface="+mj-lt"/>
                <a:hlinkClick r:id="rId4"/>
              </a:rPr>
              <a:t>Team </a:t>
            </a:r>
            <a:r>
              <a:rPr lang="en-US" dirty="0">
                <a:latin typeface="+mj-lt"/>
                <a:hlinkClick r:id="rId4"/>
              </a:rPr>
              <a:t>"VRML </a:t>
            </a:r>
            <a:r>
              <a:rPr lang="ru-RU" dirty="0">
                <a:latin typeface="+mj-lt"/>
                <a:hlinkClick r:id="rId4"/>
              </a:rPr>
              <a:t>в примерах". 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617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302359"/>
            <a:ext cx="799288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История VRML</a:t>
            </a:r>
          </a:p>
          <a:p>
            <a:pPr algn="just"/>
            <a:endParaRPr lang="ru-RU" dirty="0">
              <a:latin typeface="+mj-lt"/>
            </a:endParaRPr>
          </a:p>
          <a:p>
            <a:pPr algn="just"/>
            <a:r>
              <a:rPr lang="ru-RU" dirty="0">
                <a:latin typeface="+mj-lt"/>
              </a:rPr>
              <a:t>В январе 1994 года, </a:t>
            </a:r>
            <a:r>
              <a:rPr lang="ru-RU" dirty="0" err="1">
                <a:latin typeface="+mj-lt"/>
              </a:rPr>
              <a:t>Mark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Pesce</a:t>
            </a:r>
            <a:r>
              <a:rPr lang="ru-RU" dirty="0">
                <a:latin typeface="+mj-lt"/>
              </a:rPr>
              <a:t> и </a:t>
            </a:r>
            <a:r>
              <a:rPr lang="ru-RU" dirty="0" err="1">
                <a:latin typeface="+mj-lt"/>
              </a:rPr>
              <a:t>Tony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Parisi</a:t>
            </a:r>
            <a:r>
              <a:rPr lang="ru-RU" dirty="0">
                <a:latin typeface="+mj-lt"/>
              </a:rPr>
              <a:t> придумывают концепцию трехмерного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HTML</a:t>
            </a:r>
            <a:r>
              <a:rPr lang="ru-RU" dirty="0">
                <a:latin typeface="+mj-lt"/>
              </a:rPr>
              <a:t>, своеобразного языка описания трехмерных сцен с поддержкой гиперссылок, и создают пакет программ и экспериментальный формат, названные ими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Labyrinth</a:t>
            </a:r>
            <a:r>
              <a:rPr lang="ru-RU" dirty="0">
                <a:latin typeface="+mj-lt"/>
              </a:rPr>
              <a:t> - первый прообраз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. </a:t>
            </a:r>
            <a:endParaRPr lang="ru-RU" dirty="0" smtClean="0">
              <a:latin typeface="+mj-lt"/>
            </a:endParaRPr>
          </a:p>
          <a:p>
            <a:pPr algn="just"/>
            <a:endParaRPr lang="ru-RU" dirty="0">
              <a:latin typeface="+mj-lt"/>
            </a:endParaRPr>
          </a:p>
          <a:p>
            <a:pPr algn="just"/>
            <a:r>
              <a:rPr lang="ru-RU" dirty="0" smtClean="0">
                <a:latin typeface="+mj-lt"/>
              </a:rPr>
              <a:t>Весной </a:t>
            </a:r>
            <a:r>
              <a:rPr lang="ru-RU" dirty="0">
                <a:latin typeface="+mj-lt"/>
              </a:rPr>
              <a:t>1994 года на первой ежегодной конференции по </a:t>
            </a:r>
            <a:r>
              <a:rPr lang="ru-RU" dirty="0" err="1">
                <a:latin typeface="+mj-lt"/>
              </a:rPr>
              <a:t>World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Wide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Web</a:t>
            </a:r>
            <a:r>
              <a:rPr lang="ru-RU" dirty="0">
                <a:latin typeface="+mj-lt"/>
              </a:rPr>
              <a:t> в Женеве участники конференции согласились иметь общий язык для определения 3-мерного описания и гиперсвязей для всемирной паутины — аналога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HTML</a:t>
            </a:r>
            <a:r>
              <a:rPr lang="ru-RU" dirty="0">
                <a:latin typeface="+mj-lt"/>
              </a:rPr>
              <a:t> для виртуальной действительности. Так впервые возник термин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Virtual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Reality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Markup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Language</a:t>
            </a:r>
            <a:r>
              <a:rPr lang="ru-RU" dirty="0">
                <a:latin typeface="+mj-lt"/>
              </a:rPr>
              <a:t> (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), где слово «</a:t>
            </a:r>
            <a:r>
              <a:rPr lang="ru-RU" dirty="0" err="1">
                <a:latin typeface="+mj-lt"/>
              </a:rPr>
              <a:t>Markup</a:t>
            </a:r>
            <a:r>
              <a:rPr lang="ru-RU" dirty="0">
                <a:latin typeface="+mj-lt"/>
              </a:rPr>
              <a:t>» вскоре было заменено на «</a:t>
            </a:r>
            <a:r>
              <a:rPr lang="ru-RU" dirty="0" err="1">
                <a:latin typeface="+mj-lt"/>
              </a:rPr>
              <a:t>Modelling</a:t>
            </a:r>
            <a:r>
              <a:rPr lang="ru-RU" dirty="0">
                <a:latin typeface="+mj-lt"/>
              </a:rPr>
              <a:t>» чтобы отразить графическую природу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 (в литературе встречаются и другие варианты расшифровки, в частности </a:t>
            </a:r>
            <a:r>
              <a:rPr lang="ru-RU" dirty="0" err="1">
                <a:latin typeface="+mj-lt"/>
              </a:rPr>
              <a:t>Virtual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Reality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Meta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Language</a:t>
            </a:r>
            <a:r>
              <a:rPr lang="ru-RU" dirty="0">
                <a:latin typeface="+mj-lt"/>
              </a:rPr>
              <a:t>, однако сочетание </a:t>
            </a:r>
            <a:r>
              <a:rPr lang="ru-RU" dirty="0" err="1">
                <a:latin typeface="+mj-lt"/>
              </a:rPr>
              <a:t>Virtual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Reality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Modelling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Language</a:t>
            </a:r>
            <a:r>
              <a:rPr lang="ru-RU" dirty="0">
                <a:latin typeface="+mj-lt"/>
              </a:rPr>
              <a:t> является не только наиболее </a:t>
            </a:r>
            <a:r>
              <a:rPr lang="ru-RU" dirty="0" smtClean="0">
                <a:latin typeface="+mj-lt"/>
              </a:rPr>
              <a:t>устоявшимся.</a:t>
            </a:r>
          </a:p>
          <a:p>
            <a:pPr algn="just"/>
            <a:endParaRPr lang="ru-RU" dirty="0">
              <a:latin typeface="+mj-lt"/>
            </a:endParaRPr>
          </a:p>
          <a:p>
            <a:pPr algn="just"/>
            <a:r>
              <a:rPr lang="ru-RU" dirty="0" smtClean="0">
                <a:latin typeface="+mj-lt"/>
              </a:rPr>
              <a:t>Были </a:t>
            </a:r>
            <a:r>
              <a:rPr lang="ru-RU" dirty="0">
                <a:latin typeface="+mj-lt"/>
              </a:rPr>
              <a:t>также сформулированы основные требования, которым он должен был удовлетворять: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независимость от компьютерной платформы</a:t>
            </a:r>
            <a:r>
              <a:rPr lang="ru-RU" dirty="0">
                <a:latin typeface="+mj-lt"/>
              </a:rPr>
              <a:t>,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расширяемость</a:t>
            </a:r>
            <a:r>
              <a:rPr lang="ru-RU" dirty="0">
                <a:latin typeface="+mj-lt"/>
              </a:rPr>
              <a:t> 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возможность работы по низкоскоростным каналам связи</a:t>
            </a:r>
            <a:r>
              <a:rPr lang="ru-RU" dirty="0" smtClean="0"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46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7258" y="404664"/>
            <a:ext cx="805718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+mj-lt"/>
              </a:rPr>
              <a:t>Вскоре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Silicon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Graphics</a:t>
            </a:r>
            <a:r>
              <a:rPr lang="ru-RU" dirty="0">
                <a:latin typeface="+mj-lt"/>
              </a:rPr>
              <a:t> публично заявила об открытости технологии и анонсировала разработку средств просмотра.</a:t>
            </a:r>
          </a:p>
          <a:p>
            <a:pPr algn="just"/>
            <a:endParaRPr lang="ru-RU" dirty="0">
              <a:latin typeface="+mj-lt"/>
            </a:endParaRPr>
          </a:p>
          <a:p>
            <a:pPr algn="just"/>
            <a:r>
              <a:rPr lang="ru-RU" dirty="0">
                <a:latin typeface="+mj-lt"/>
              </a:rPr>
              <a:t>Выразительные возможности языка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 1.0</a:t>
            </a:r>
            <a:r>
              <a:rPr lang="ru-RU" dirty="0">
                <a:latin typeface="+mj-lt"/>
              </a:rPr>
              <a:t>, были крайне бедны. С его помощью можно было описывать только полигональные статические сцены с гиперссылками. </a:t>
            </a:r>
            <a:endParaRPr lang="ru-RU" dirty="0" smtClean="0">
              <a:latin typeface="+mj-lt"/>
            </a:endParaRPr>
          </a:p>
          <a:p>
            <a:pPr algn="just"/>
            <a:endParaRPr lang="ru-RU" dirty="0">
              <a:latin typeface="+mj-lt"/>
            </a:endParaRPr>
          </a:p>
          <a:p>
            <a:pPr algn="just"/>
            <a:r>
              <a:rPr lang="ru-RU" dirty="0" smtClean="0">
                <a:latin typeface="+mj-lt"/>
              </a:rPr>
              <a:t>В </a:t>
            </a:r>
            <a:r>
              <a:rPr lang="ru-RU" dirty="0">
                <a:latin typeface="+mj-lt"/>
              </a:rPr>
              <a:t>1996 г. международным </a:t>
            </a:r>
            <a:r>
              <a:rPr lang="en-US" dirty="0" err="1" smtClean="0">
                <a:latin typeface="+mj-lt"/>
              </a:rPr>
              <a:t>vrml</a:t>
            </a:r>
            <a:r>
              <a:rPr lang="ru-RU" dirty="0" smtClean="0">
                <a:latin typeface="+mj-lt"/>
              </a:rPr>
              <a:t>-сообществом </a:t>
            </a:r>
            <a:r>
              <a:rPr lang="ru-RU" dirty="0">
                <a:latin typeface="+mj-lt"/>
              </a:rPr>
              <a:t>был объявлен конкурс на лучший вариант спецификации следующей версии языка, получившей название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2.0</a:t>
            </a:r>
            <a:r>
              <a:rPr lang="en-US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и утвержденной </a:t>
            </a:r>
            <a:r>
              <a:rPr lang="ru-RU" dirty="0">
                <a:latin typeface="+mj-lt"/>
              </a:rPr>
              <a:t>в августе 1996 г</a:t>
            </a:r>
            <a:r>
              <a:rPr lang="ru-RU" dirty="0" smtClean="0">
                <a:latin typeface="+mj-lt"/>
              </a:rPr>
              <a:t>. </a:t>
            </a:r>
            <a:endParaRPr lang="en-US" dirty="0" smtClean="0">
              <a:latin typeface="+mj-lt"/>
            </a:endParaRPr>
          </a:p>
          <a:p>
            <a:pPr algn="just"/>
            <a:endParaRPr lang="en-US" dirty="0">
              <a:latin typeface="+mj-lt"/>
            </a:endParaRPr>
          </a:p>
          <a:p>
            <a:pPr algn="just"/>
            <a:r>
              <a:rPr lang="ru-RU" dirty="0" smtClean="0">
                <a:latin typeface="+mj-lt"/>
              </a:rPr>
              <a:t>Самым </a:t>
            </a:r>
            <a:r>
              <a:rPr lang="ru-RU" dirty="0">
                <a:latin typeface="+mj-lt"/>
              </a:rPr>
              <a:t>главным отличием, помимо изменения структуры дерева трехмерной сцены и добавления большого количества новых узлов, стало введение в язык средств динамического изменения сцены и интерактивного взаимодействия с пользователем. Самым главным новшеством была возможность моделировать не только внешний вид объектов, но и программировать сколь угодно сложное их поведение. Появились возможности управления не только расположением текстур на объекте (</a:t>
            </a:r>
            <a:r>
              <a:rPr lang="ru-RU" dirty="0" err="1">
                <a:latin typeface="+mj-lt"/>
              </a:rPr>
              <a:t>mapping</a:t>
            </a:r>
            <a:r>
              <a:rPr lang="ru-RU" dirty="0">
                <a:latin typeface="+mj-lt"/>
              </a:rPr>
              <a:t>), но и анимации этих текстур для достижения реалистичности, например, при изображении воды</a:t>
            </a:r>
            <a:r>
              <a:rPr lang="ru-RU" dirty="0" smtClean="0"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638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7258" y="404664"/>
            <a:ext cx="805718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+mj-lt"/>
              </a:rPr>
              <a:t>Вторая </a:t>
            </a:r>
            <a:r>
              <a:rPr lang="ru-RU" dirty="0">
                <a:latin typeface="+mj-lt"/>
              </a:rPr>
              <a:t>версия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 стала намного сложнее первой. Если сначала можно было программировать движение фигур в простом текстовом редакторе (подобно первым алгоритмам двумерной компьютерной графики), на второй стадии потребовались специальные редакторы для создания </a:t>
            </a:r>
            <a:r>
              <a:rPr lang="en-US" dirty="0" err="1" smtClean="0">
                <a:latin typeface="+mj-lt"/>
              </a:rPr>
              <a:t>vrml</a:t>
            </a:r>
            <a:r>
              <a:rPr lang="ru-RU" dirty="0" smtClean="0">
                <a:latin typeface="+mj-lt"/>
              </a:rPr>
              <a:t>-объектов </a:t>
            </a:r>
            <a:r>
              <a:rPr lang="ru-RU" dirty="0">
                <a:latin typeface="+mj-lt"/>
              </a:rPr>
              <a:t>в </a:t>
            </a:r>
            <a:r>
              <a:rPr lang="en-US" dirty="0" err="1" smtClean="0">
                <a:latin typeface="+mj-lt"/>
              </a:rPr>
              <a:t>vrml</a:t>
            </a:r>
            <a:r>
              <a:rPr lang="ru-RU" dirty="0" smtClean="0">
                <a:latin typeface="+mj-lt"/>
              </a:rPr>
              <a:t>-файлах</a:t>
            </a:r>
            <a:r>
              <a:rPr lang="ru-RU" dirty="0">
                <a:latin typeface="+mj-lt"/>
              </a:rPr>
              <a:t>.</a:t>
            </a:r>
          </a:p>
          <a:p>
            <a:pPr algn="just"/>
            <a:endParaRPr lang="ru-RU" dirty="0">
              <a:latin typeface="+mj-lt"/>
            </a:endParaRPr>
          </a:p>
          <a:p>
            <a:pPr algn="just"/>
            <a:r>
              <a:rPr lang="ru-RU" dirty="0">
                <a:latin typeface="+mj-lt"/>
              </a:rPr>
              <a:t>В 1998 г. незначительно переработанная спецификация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 2.0</a:t>
            </a:r>
            <a:r>
              <a:rPr lang="ru-RU" dirty="0">
                <a:latin typeface="+mj-lt"/>
              </a:rPr>
              <a:t> под названием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 97</a:t>
            </a:r>
            <a:r>
              <a:rPr lang="ru-RU" dirty="0">
                <a:latin typeface="+mj-lt"/>
              </a:rPr>
              <a:t> была принята в качестве официального стандарта ISO/IEC 1477. </a:t>
            </a:r>
          </a:p>
          <a:p>
            <a:pPr algn="just"/>
            <a:endParaRPr lang="ru-RU" dirty="0">
              <a:latin typeface="+mj-lt"/>
            </a:endParaRPr>
          </a:p>
          <a:p>
            <a:pPr algn="just"/>
            <a:r>
              <a:rPr lang="ru-RU" dirty="0">
                <a:latin typeface="+mj-lt"/>
              </a:rPr>
              <a:t>Появление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 2.0 </a:t>
            </a:r>
            <a:r>
              <a:rPr lang="ru-RU" dirty="0">
                <a:latin typeface="+mj-lt"/>
              </a:rPr>
              <a:t>вызвало всплеск интереса к 3D в Сети как у пользователей, так и у разработчиков. В течение нескольких месяцев после принятия спецификации было разработано большое количество программ просмотра (браузеров)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2.0</a:t>
            </a:r>
            <a:r>
              <a:rPr lang="ru-RU" dirty="0" smtClean="0">
                <a:latin typeface="+mj-lt"/>
              </a:rPr>
              <a:t>.</a:t>
            </a:r>
          </a:p>
          <a:p>
            <a:pPr algn="just"/>
            <a:endParaRPr lang="ru-RU" dirty="0">
              <a:latin typeface="+mj-lt"/>
            </a:endParaRPr>
          </a:p>
          <a:p>
            <a:pPr algn="just"/>
            <a:r>
              <a:rPr lang="ru-RU" dirty="0">
                <a:latin typeface="+mj-lt"/>
              </a:rPr>
              <a:t>Можно конвертировать трехмерные объекты из 3D </a:t>
            </a:r>
            <a:r>
              <a:rPr lang="ru-RU" dirty="0" err="1">
                <a:latin typeface="+mj-lt"/>
              </a:rPr>
              <a:t>Studio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Max</a:t>
            </a:r>
            <a:r>
              <a:rPr lang="ru-RU" dirty="0">
                <a:latin typeface="+mj-lt"/>
              </a:rPr>
              <a:t> или </a:t>
            </a:r>
            <a:r>
              <a:rPr lang="ru-RU" dirty="0" err="1" smtClean="0">
                <a:latin typeface="+mj-lt"/>
              </a:rPr>
              <a:t>AutoCAD</a:t>
            </a:r>
            <a:r>
              <a:rPr lang="ru-RU" dirty="0" smtClean="0"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36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7258" y="404664"/>
            <a:ext cx="805718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+mj-lt"/>
              </a:rPr>
              <a:t>Компания </a:t>
            </a:r>
            <a:r>
              <a:rPr lang="ru-RU" dirty="0">
                <a:latin typeface="+mj-lt"/>
              </a:rPr>
              <a:t>SGI возобновила свой интерес к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, купив </a:t>
            </a:r>
            <a:r>
              <a:rPr lang="ru-RU" dirty="0" err="1">
                <a:latin typeface="+mj-lt"/>
              </a:rPr>
              <a:t>ParaGraph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International</a:t>
            </a:r>
            <a:r>
              <a:rPr lang="ru-RU" dirty="0">
                <a:latin typeface="+mj-lt"/>
              </a:rPr>
              <a:t> и выпустив программные продукты </a:t>
            </a:r>
            <a:r>
              <a:rPr lang="ru-RU" dirty="0" err="1">
                <a:latin typeface="+mj-lt"/>
              </a:rPr>
              <a:t>Cosmo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Player</a:t>
            </a:r>
            <a:r>
              <a:rPr lang="ru-RU" dirty="0">
                <a:latin typeface="+mj-lt"/>
              </a:rPr>
              <a:t> и </a:t>
            </a:r>
            <a:r>
              <a:rPr lang="ru-RU" dirty="0" err="1">
                <a:latin typeface="+mj-lt"/>
              </a:rPr>
              <a:t>Cosmo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World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Builder</a:t>
            </a:r>
            <a:r>
              <a:rPr lang="ru-RU" dirty="0">
                <a:latin typeface="+mj-lt"/>
              </a:rPr>
              <a:t>. Однако менее чем через год фирма перестала поддерживать этот стандарт. Когда SGI сложила с себя бразды правления, спецификация поплыла в неопределенном направлении. </a:t>
            </a:r>
            <a:endParaRPr lang="en-US" dirty="0" smtClean="0">
              <a:latin typeface="+mj-lt"/>
            </a:endParaRPr>
          </a:p>
          <a:p>
            <a:pPr algn="just"/>
            <a:endParaRPr lang="en-US" dirty="0">
              <a:latin typeface="+mj-lt"/>
            </a:endParaRPr>
          </a:p>
          <a:p>
            <a:pPr algn="just"/>
            <a:r>
              <a:rPr lang="ru-RU" dirty="0" smtClean="0">
                <a:latin typeface="+mj-lt"/>
              </a:rPr>
              <a:t>Пытаясь </a:t>
            </a:r>
            <a:r>
              <a:rPr lang="ru-RU" dirty="0">
                <a:latin typeface="+mj-lt"/>
              </a:rPr>
              <a:t>омолодить спецификацию,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Consortium</a:t>
            </a:r>
            <a:r>
              <a:rPr lang="ru-RU" dirty="0">
                <a:latin typeface="+mj-lt"/>
              </a:rPr>
              <a:t> был переименован в Web3D </a:t>
            </a:r>
            <a:r>
              <a:rPr lang="ru-RU" dirty="0" err="1">
                <a:latin typeface="+mj-lt"/>
              </a:rPr>
              <a:t>Consortium</a:t>
            </a:r>
            <a:r>
              <a:rPr lang="ru-RU" dirty="0">
                <a:latin typeface="+mj-lt"/>
              </a:rPr>
              <a:t>. Затем Web3D </a:t>
            </a:r>
            <a:r>
              <a:rPr lang="ru-RU" dirty="0" err="1">
                <a:latin typeface="+mj-lt"/>
              </a:rPr>
              <a:t>Consortium</a:t>
            </a:r>
            <a:r>
              <a:rPr lang="ru-RU" dirty="0">
                <a:latin typeface="+mj-lt"/>
              </a:rPr>
              <a:t> объявил о слиянии с </a:t>
            </a:r>
            <a:r>
              <a:rPr lang="ru-RU" dirty="0" err="1">
                <a:latin typeface="+mj-lt"/>
              </a:rPr>
              <a:t>World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Wide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Web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Consortium</a:t>
            </a:r>
            <a:r>
              <a:rPr lang="ru-RU" dirty="0">
                <a:latin typeface="+mj-lt"/>
              </a:rPr>
              <a:t> (W3C). Тем самым они надеялись интегрировать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 с другими сетевыми стандартами, такими как XHTML, XML, SVG, DOM, и SMIL</a:t>
            </a:r>
            <a:r>
              <a:rPr lang="ru-RU" dirty="0" smtClean="0">
                <a:latin typeface="+mj-lt"/>
              </a:rPr>
              <a:t>.</a:t>
            </a:r>
            <a:endParaRPr lang="en-US" dirty="0" smtClean="0">
              <a:latin typeface="+mj-lt"/>
            </a:endParaRPr>
          </a:p>
          <a:p>
            <a:pPr algn="just"/>
            <a:endParaRPr lang="en-US" dirty="0">
              <a:latin typeface="+mj-lt"/>
            </a:endParaRPr>
          </a:p>
          <a:p>
            <a:pPr algn="just"/>
            <a:r>
              <a:rPr lang="ru-RU" dirty="0" smtClean="0">
                <a:latin typeface="+mj-lt"/>
              </a:rPr>
              <a:t>Очередной </a:t>
            </a:r>
            <a:r>
              <a:rPr lang="ru-RU" dirty="0">
                <a:latin typeface="+mj-lt"/>
              </a:rPr>
              <a:t>удар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 получил в начале 1999 года, когда фирма </a:t>
            </a:r>
            <a:r>
              <a:rPr lang="ru-RU" dirty="0" err="1">
                <a:latin typeface="+mj-lt"/>
              </a:rPr>
              <a:t>Platinum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Technologies</a:t>
            </a:r>
            <a:r>
              <a:rPr lang="ru-RU" dirty="0">
                <a:latin typeface="+mj-lt"/>
              </a:rPr>
              <a:t> — один из ранних разработчиков </a:t>
            </a:r>
            <a:r>
              <a:rPr lang="en-US" dirty="0" smtClean="0">
                <a:latin typeface="+mj-lt"/>
              </a:rPr>
              <a:t>VRML </a:t>
            </a:r>
            <a:r>
              <a:rPr lang="ru-RU" dirty="0" smtClean="0">
                <a:latin typeface="+mj-lt"/>
              </a:rPr>
              <a:t>браузеров, отказалась от поддержки, </a:t>
            </a:r>
            <a:r>
              <a:rPr lang="ru-RU" dirty="0">
                <a:latin typeface="+mj-lt"/>
              </a:rPr>
              <a:t>в качестве последнего жеста доброй воли, объявила об открытии своих технологий для </a:t>
            </a:r>
            <a:r>
              <a:rPr lang="ru-RU" dirty="0" err="1">
                <a:latin typeface="+mj-lt"/>
              </a:rPr>
              <a:t>open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source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community</a:t>
            </a:r>
            <a:r>
              <a:rPr lang="ru-RU" dirty="0">
                <a:latin typeface="+mj-lt"/>
              </a:rPr>
              <a:t>. </a:t>
            </a: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275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7258" y="404664"/>
            <a:ext cx="798518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+mj-lt"/>
              </a:rPr>
              <a:t>Имелась </a:t>
            </a:r>
            <a:r>
              <a:rPr lang="ru-RU" dirty="0">
                <a:latin typeface="+mj-lt"/>
              </a:rPr>
              <a:t>надежда, что превращение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 в открытый проект (как это было в самом начале), возобновит интерес к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 тысяч новых независимых разработчиков. Но прежде чем </a:t>
            </a:r>
            <a:r>
              <a:rPr lang="ru-RU" dirty="0" err="1">
                <a:latin typeface="+mj-lt"/>
              </a:rPr>
              <a:t>Platinum</a:t>
            </a:r>
            <a:r>
              <a:rPr lang="ru-RU" dirty="0">
                <a:latin typeface="+mj-lt"/>
              </a:rPr>
              <a:t> успела опубликовать свои коды, она была куплена компанией </a:t>
            </a:r>
            <a:r>
              <a:rPr lang="ru-RU" dirty="0" err="1">
                <a:latin typeface="+mj-lt"/>
              </a:rPr>
              <a:t>Computer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Associates</a:t>
            </a:r>
            <a:r>
              <a:rPr lang="ru-RU" dirty="0">
                <a:latin typeface="+mj-lt"/>
              </a:rPr>
              <a:t>, и исходники так и не были открыты.</a:t>
            </a:r>
          </a:p>
          <a:p>
            <a:pPr algn="just"/>
            <a:endParaRPr lang="ru-RU" dirty="0">
              <a:latin typeface="+mj-lt"/>
            </a:endParaRPr>
          </a:p>
          <a:p>
            <a:pPr algn="just"/>
            <a:r>
              <a:rPr lang="ru-RU" dirty="0" smtClean="0">
                <a:latin typeface="+mj-lt"/>
              </a:rPr>
              <a:t>Чем можно объяснить, что этот стандарт перестал развиваться? Основной причиной являлось преждевременность его появления. </a:t>
            </a:r>
          </a:p>
          <a:p>
            <a:pPr algn="just"/>
            <a:endParaRPr lang="ru-RU" dirty="0" smtClean="0">
              <a:latin typeface="+mj-lt"/>
            </a:endParaRPr>
          </a:p>
          <a:p>
            <a:pPr algn="just"/>
            <a:r>
              <a:rPr lang="ru-RU" dirty="0" smtClean="0">
                <a:latin typeface="+mj-lt"/>
              </a:rPr>
              <a:t>В </a:t>
            </a:r>
            <a:r>
              <a:rPr lang="ru-RU" dirty="0">
                <a:latin typeface="+mj-lt"/>
              </a:rPr>
              <a:t>настоящее время появляется много новых 3D технологий. Некоторые из этих новых технологий лучше, быстрее, чем их </a:t>
            </a:r>
            <a:r>
              <a:rPr lang="en-US" dirty="0" err="1" smtClean="0">
                <a:latin typeface="+mj-lt"/>
              </a:rPr>
              <a:t>vrml</a:t>
            </a:r>
            <a:r>
              <a:rPr lang="ru-RU" dirty="0" smtClean="0">
                <a:latin typeface="+mj-lt"/>
              </a:rPr>
              <a:t>-предшественники</a:t>
            </a:r>
            <a:r>
              <a:rPr lang="ru-RU" dirty="0">
                <a:latin typeface="+mj-lt"/>
              </a:rPr>
              <a:t>. Некоторые из новых продуктов проще в использовании, некоторые включают новые интересные возможности. </a:t>
            </a:r>
            <a:r>
              <a:rPr lang="ru-RU" dirty="0" smtClean="0">
                <a:latin typeface="+mj-lt"/>
              </a:rPr>
              <a:t>Однако </a:t>
            </a:r>
            <a:r>
              <a:rPr lang="ru-RU" dirty="0">
                <a:latin typeface="+mj-lt"/>
              </a:rPr>
              <a:t>в основе большинства из них лежит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 2.0</a:t>
            </a:r>
            <a:r>
              <a:rPr lang="ru-RU" dirty="0" smtClean="0">
                <a:latin typeface="+mj-lt"/>
              </a:rPr>
              <a:t>.</a:t>
            </a:r>
            <a:endParaRPr lang="en-US" dirty="0" smtClean="0">
              <a:latin typeface="+mj-lt"/>
            </a:endParaRPr>
          </a:p>
          <a:p>
            <a:pPr algn="just"/>
            <a:endParaRPr lang="en-US" dirty="0">
              <a:latin typeface="+mj-lt"/>
            </a:endParaRP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MPEG-4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Interactive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Profile</a:t>
            </a:r>
            <a:r>
              <a:rPr lang="ru-RU" dirty="0">
                <a:latin typeface="+mj-lt"/>
              </a:rPr>
              <a:t> (ISO/IEC 14496) был основан на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 (теперь на X3D) и X3D, по большей части, обратно-совместим с ним. </a:t>
            </a:r>
            <a:endParaRPr lang="en-US" dirty="0" smtClean="0">
              <a:latin typeface="+mj-lt"/>
            </a:endParaRPr>
          </a:p>
          <a:p>
            <a:pPr algn="just"/>
            <a:endParaRPr lang="en-US" dirty="0">
              <a:latin typeface="+mj-lt"/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также продолжает использоваться в качестве файлового формата для обмена 3D-моделями, особенно в САПР.</a:t>
            </a:r>
          </a:p>
          <a:p>
            <a:pPr algn="just"/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672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82013"/>
            <a:ext cx="7992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j-lt"/>
              </a:rPr>
              <a:t>Хотя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>
                <a:latin typeface="+mj-lt"/>
              </a:rPr>
              <a:t> ещё продолжает использоваться в некоторых областях, особенно в образовательной и исследовательской сфере, где наиболее ценятся открытые спецификации, можно сказать, что он вытеснен форматом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X3D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X3D</a:t>
            </a:r>
            <a:r>
              <a:rPr lang="ru-RU" dirty="0">
                <a:latin typeface="+mj-lt"/>
              </a:rPr>
              <a:t> — это стандарт ISO, предназначенный для работы с трёхмерной графикой в реальном времени.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X3D</a:t>
            </a:r>
            <a:r>
              <a:rPr lang="ru-RU" dirty="0">
                <a:latin typeface="+mj-lt"/>
              </a:rPr>
              <a:t> — это наследник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 smtClean="0">
                <a:latin typeface="+mj-lt"/>
              </a:rPr>
              <a:t>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X3D</a:t>
            </a:r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является расширением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</a:t>
            </a:r>
            <a:r>
              <a:rPr lang="ru-RU" dirty="0" smtClean="0">
                <a:latin typeface="+mj-lt"/>
              </a:rPr>
              <a:t>. </a:t>
            </a:r>
            <a:r>
              <a:rPr lang="ru-RU" dirty="0">
                <a:latin typeface="+mj-lt"/>
              </a:rPr>
              <a:t>В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X3D</a:t>
            </a:r>
            <a:r>
              <a:rPr lang="ru-RU" dirty="0">
                <a:latin typeface="+mj-lt"/>
              </a:rPr>
              <a:t> возможно кодировать сцену используя синтаксис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XML</a:t>
            </a:r>
            <a:r>
              <a:rPr lang="ru-RU" dirty="0">
                <a:latin typeface="+mj-lt"/>
              </a:rPr>
              <a:t>, равно как </a:t>
            </a:r>
            <a:r>
              <a:rPr lang="ru-RU" dirty="0" smtClean="0">
                <a:latin typeface="+mj-lt"/>
              </a:rPr>
              <a:t>и </a:t>
            </a:r>
            <a:r>
              <a:rPr lang="ru-RU" dirty="0" err="1" smtClean="0">
                <a:latin typeface="+mj-lt"/>
              </a:rPr>
              <a:t>Open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Inventor</a:t>
            </a:r>
            <a:r>
              <a:rPr lang="en-US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-</a:t>
            </a:r>
            <a:r>
              <a:rPr lang="en-US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подобный синтаксис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VRML97</a:t>
            </a:r>
            <a:r>
              <a:rPr lang="ru-RU" dirty="0" smtClean="0">
                <a:latin typeface="+mj-lt"/>
              </a:rPr>
              <a:t>, а также расширенный интерфейс прикладного программирования (API).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365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3515</TotalTime>
  <Words>2904</Words>
  <Application>Microsoft Office PowerPoint</Application>
  <PresentationFormat>Экран (4:3)</PresentationFormat>
  <Paragraphs>488</Paragraphs>
  <Slides>36</Slides>
  <Notes>36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Край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ИДО НГТУ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как улучшенный С</dc:title>
  <dc:creator>vig</dc:creator>
  <cp:lastModifiedBy>vig</cp:lastModifiedBy>
  <cp:revision>283</cp:revision>
  <dcterms:created xsi:type="dcterms:W3CDTF">2004-03-11T09:37:48Z</dcterms:created>
  <dcterms:modified xsi:type="dcterms:W3CDTF">2015-09-21T05:48:11Z</dcterms:modified>
</cp:coreProperties>
</file>