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8"/>
  </p:notesMasterIdLst>
  <p:sldIdLst>
    <p:sldId id="313" r:id="rId2"/>
    <p:sldId id="351" r:id="rId3"/>
    <p:sldId id="319" r:id="rId4"/>
    <p:sldId id="305" r:id="rId5"/>
    <p:sldId id="306" r:id="rId6"/>
    <p:sldId id="307" r:id="rId7"/>
    <p:sldId id="320" r:id="rId8"/>
    <p:sldId id="321" r:id="rId9"/>
    <p:sldId id="322" r:id="rId10"/>
    <p:sldId id="323" r:id="rId11"/>
    <p:sldId id="324" r:id="rId12"/>
    <p:sldId id="353" r:id="rId13"/>
    <p:sldId id="328" r:id="rId14"/>
    <p:sldId id="325" r:id="rId15"/>
    <p:sldId id="331" r:id="rId16"/>
    <p:sldId id="354" r:id="rId17"/>
    <p:sldId id="329" r:id="rId18"/>
    <p:sldId id="330" r:id="rId19"/>
    <p:sldId id="334" r:id="rId20"/>
    <p:sldId id="327" r:id="rId21"/>
    <p:sldId id="332" r:id="rId22"/>
    <p:sldId id="335" r:id="rId23"/>
    <p:sldId id="343" r:id="rId24"/>
    <p:sldId id="339" r:id="rId25"/>
    <p:sldId id="340" r:id="rId26"/>
    <p:sldId id="344" r:id="rId27"/>
    <p:sldId id="342" r:id="rId28"/>
    <p:sldId id="345" r:id="rId29"/>
    <p:sldId id="337" r:id="rId30"/>
    <p:sldId id="338" r:id="rId31"/>
    <p:sldId id="348" r:id="rId32"/>
    <p:sldId id="346" r:id="rId33"/>
    <p:sldId id="308" r:id="rId34"/>
    <p:sldId id="309" r:id="rId35"/>
    <p:sldId id="310" r:id="rId36"/>
    <p:sldId id="34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610" autoAdjust="0"/>
  </p:normalViewPr>
  <p:slideViewPr>
    <p:cSldViewPr>
      <p:cViewPr varScale="1">
        <p:scale>
          <a:sx n="74" d="100"/>
          <a:sy n="74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A5A71C7-6DC3-4452-98C4-5AEC7757C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788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28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29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30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31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32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33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34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35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36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1F2EE-570E-47CA-9F32-1A9534353908}" type="slidenum">
              <a:rPr lang="ru-RU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842D-18F3-403B-8A27-23400808304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5994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5AB2-463F-455B-9F11-9DBA8FF089C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3429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1D11-EF9C-4BE2-93D4-81884F0FA1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25155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1044-597D-424B-93D3-21CC94784C1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1124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EF96-31E2-4067-8850-457B48274D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9893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B6B57-B6D6-45C2-B71D-382C90862B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85159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0024B-CAEA-4783-BC24-26D77E199F2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2061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D5111-E528-4DF7-AD27-36ADE275B5F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46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C3A2-C607-4723-A484-A4448C6638B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6074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F871-12AB-4B0F-A9AC-69A71D3545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757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C112-B5C5-4A1A-8058-B8BD8B394AD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9300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1193-A5E7-4CD5-B73C-DE36DE3FF6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5616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A53F4-D23C-4256-A73F-9A12A13181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1364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743A-4AF3-4385-8D27-41C61356CD1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6721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DA46-0C58-4303-AC70-6FD16DB8E6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1777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543E9EF-53B0-4BE6-BC41-BC282B09CD9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79086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Вычисления общего назначения на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GPU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>
              <a:latin typeface="+mj-lt"/>
            </a:endParaRPr>
          </a:p>
          <a:p>
            <a:pPr algn="just"/>
            <a:r>
              <a:rPr lang="en-US" i="1" dirty="0" smtClean="0">
                <a:latin typeface="+mj-lt"/>
              </a:rPr>
              <a:t>GPU </a:t>
            </a:r>
            <a:r>
              <a:rPr lang="ru-RU" i="1" dirty="0" smtClean="0">
                <a:latin typeface="+mj-lt"/>
              </a:rPr>
              <a:t>уже достигли той точки развития, когда многие приложения реального мира могут с легкостью выполняться на них, причем быстрее, чем на многоядерных системах. Будущие вычислительные архитектуры станут гибридными системами с графическими процессорами, состоящими из параллельных ядер и работающими в связке с многоядерными ЦП</a:t>
            </a:r>
          </a:p>
          <a:p>
            <a:pPr algn="just"/>
            <a:endParaRPr lang="ru-RU" i="1" dirty="0" smtClean="0">
              <a:latin typeface="+mj-lt"/>
            </a:endParaRPr>
          </a:p>
          <a:p>
            <a:pPr algn="just"/>
            <a:r>
              <a:rPr lang="en-US" i="1" dirty="0" smtClean="0">
                <a:latin typeface="+mj-lt"/>
              </a:rPr>
              <a:t>GPUs have evolved to the point where many real-world applications are easily implemented on them and run significantly faster than on multi-core systems. Future computing architectures will be hybrid systems with parallel-core GPUs working in tandem with multi-core CPUs.</a:t>
            </a:r>
          </a:p>
          <a:p>
            <a:pPr lvl="6" algn="just"/>
            <a:endParaRPr lang="ru-RU" sz="1400" dirty="0" smtClean="0">
              <a:latin typeface="+mj-lt"/>
            </a:endParaRPr>
          </a:p>
          <a:p>
            <a:pPr lvl="8" algn="just"/>
            <a:r>
              <a:rPr lang="ru-RU" sz="1400" dirty="0" smtClean="0">
                <a:latin typeface="+mj-lt"/>
              </a:rPr>
              <a:t>Профессор Джек </a:t>
            </a:r>
            <a:r>
              <a:rPr lang="ru-RU" sz="1400" dirty="0" err="1" smtClean="0">
                <a:latin typeface="+mj-lt"/>
              </a:rPr>
              <a:t>Донгарра</a:t>
            </a:r>
            <a:r>
              <a:rPr lang="ru-RU" sz="1400" dirty="0" smtClean="0">
                <a:latin typeface="+mj-lt"/>
              </a:rPr>
              <a:t> (</a:t>
            </a:r>
            <a:r>
              <a:rPr lang="en-US" sz="1400" dirty="0" smtClean="0">
                <a:latin typeface="+mj-lt"/>
              </a:rPr>
              <a:t>Jack </a:t>
            </a:r>
            <a:r>
              <a:rPr lang="en-US" sz="1400" dirty="0" err="1" smtClean="0">
                <a:latin typeface="+mj-lt"/>
              </a:rPr>
              <a:t>Dongarra</a:t>
            </a:r>
            <a:r>
              <a:rPr lang="en-US" sz="1400" dirty="0" smtClean="0">
                <a:latin typeface="+mj-lt"/>
              </a:rPr>
              <a:t>)</a:t>
            </a:r>
          </a:p>
          <a:p>
            <a:pPr lvl="8" algn="just"/>
            <a:r>
              <a:rPr lang="ru-RU" sz="1400" dirty="0" smtClean="0">
                <a:latin typeface="+mj-lt"/>
              </a:rPr>
              <a:t>Директор </a:t>
            </a:r>
            <a:r>
              <a:rPr lang="en-US" sz="1400" dirty="0">
                <a:latin typeface="+mj-lt"/>
              </a:rPr>
              <a:t>Innovative Computing Laboratory</a:t>
            </a:r>
          </a:p>
          <a:p>
            <a:pPr lvl="8" algn="just"/>
            <a:r>
              <a:rPr lang="ru-RU" sz="1400" dirty="0">
                <a:latin typeface="+mj-lt"/>
              </a:rPr>
              <a:t>Университет штата Теннесси</a:t>
            </a:r>
            <a:endParaRPr lang="ru-RU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8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При запуске ядра</a:t>
            </a:r>
            <a:r>
              <a:rPr lang="en-US" dirty="0">
                <a:latin typeface="+mj-lt"/>
              </a:rPr>
              <a:t> (</a:t>
            </a:r>
            <a:r>
              <a:rPr lang="ru-RU" dirty="0">
                <a:latin typeface="+mj-lt"/>
              </a:rPr>
              <a:t>совокупность программных пакетов) блоки распределяются между мультипроцессорами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(при нехватке мультипроцессоров становятся в очередь) и выполняются независимо. С каждым мультипроцессором может быть ассоциирован один и более блоков (в зависимости от ресурсов, используемых блоком). 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Один блок не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может выполняться более чем на одном мультипроцессоре</a:t>
            </a:r>
            <a:r>
              <a:rPr lang="ru-RU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2267"/>
            <a:ext cx="2404302" cy="335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2487929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На рис. показано соответствие программных средств и аппаратных устройств при проведении расчетов с использованием графических ускорителей</a:t>
            </a:r>
            <a:r>
              <a:rPr lang="ru-RU" dirty="0" smtClean="0">
                <a:latin typeface="+mj-lt"/>
              </a:rPr>
              <a:t>:</a:t>
            </a:r>
          </a:p>
          <a:p>
            <a:pPr algn="just"/>
            <a:endParaRPr lang="en-US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поток </a:t>
            </a:r>
            <a:r>
              <a:rPr lang="ru-RU" dirty="0">
                <a:latin typeface="+mj-lt"/>
              </a:rPr>
              <a:t>выполняется вычислителем (потоковым процессором),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блок (совокупность потоков) - мультипроцессором,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решетка (</a:t>
            </a:r>
            <a:r>
              <a:rPr lang="en-US" dirty="0">
                <a:latin typeface="+mj-lt"/>
              </a:rPr>
              <a:t>grid) – </a:t>
            </a:r>
            <a:r>
              <a:rPr lang="ru-RU" dirty="0">
                <a:latin typeface="+mj-lt"/>
              </a:rPr>
              <a:t>устройством (видеокарта).</a:t>
            </a:r>
          </a:p>
        </p:txBody>
      </p:sp>
    </p:spTree>
    <p:extLst>
      <p:ext uri="{BB962C8B-B14F-4D97-AF65-F5344CB8AC3E}">
        <p14:creationId xmlns:p14="http://schemas.microsoft.com/office/powerpoint/2010/main" xmlns="" val="34774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Важной особенностью графического адаптера является наличие трех </a:t>
            </a:r>
            <a:r>
              <a:rPr lang="ru-RU" dirty="0" smtClean="0">
                <a:latin typeface="+mj-lt"/>
              </a:rPr>
              <a:t>видов </a:t>
            </a:r>
            <a:r>
              <a:rPr lang="ru-RU" dirty="0">
                <a:latin typeface="+mj-lt"/>
              </a:rPr>
              <a:t>памяти: локальной (</a:t>
            </a:r>
            <a:r>
              <a:rPr lang="ru-RU" b="1" dirty="0" err="1">
                <a:latin typeface="+mj-lt"/>
              </a:rPr>
              <a:t>local</a:t>
            </a:r>
            <a:r>
              <a:rPr lang="ru-RU" dirty="0">
                <a:latin typeface="+mj-lt"/>
              </a:rPr>
              <a:t>), связанной с конкретным потоковым </a:t>
            </a:r>
            <a:r>
              <a:rPr lang="ru-RU" dirty="0" smtClean="0">
                <a:latin typeface="+mj-lt"/>
              </a:rPr>
              <a:t>процессором</a:t>
            </a:r>
            <a:r>
              <a:rPr lang="ru-RU" dirty="0">
                <a:latin typeface="+mj-lt"/>
              </a:rPr>
              <a:t>, разделяемой (</a:t>
            </a:r>
            <a:r>
              <a:rPr lang="ru-RU" b="1" dirty="0" err="1">
                <a:latin typeface="+mj-lt"/>
              </a:rPr>
              <a:t>shared</a:t>
            </a:r>
            <a:r>
              <a:rPr lang="ru-RU" dirty="0">
                <a:latin typeface="+mj-lt"/>
              </a:rPr>
              <a:t>) памяти, доступной в рамках мультипроцессора, </a:t>
            </a:r>
            <a:r>
              <a:rPr lang="ru-RU" dirty="0" smtClean="0">
                <a:latin typeface="+mj-lt"/>
              </a:rPr>
              <a:t>и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глобальной </a:t>
            </a:r>
            <a:r>
              <a:rPr lang="ru-RU" dirty="0">
                <a:latin typeface="+mj-lt"/>
              </a:rPr>
              <a:t>(</a:t>
            </a:r>
            <a:r>
              <a:rPr lang="ru-RU" b="1" dirty="0">
                <a:latin typeface="+mj-lt"/>
              </a:rPr>
              <a:t>VRAM</a:t>
            </a:r>
            <a:r>
              <a:rPr lang="ru-RU" dirty="0">
                <a:latin typeface="+mj-lt"/>
              </a:rPr>
              <a:t>) – определенной для видеоадаптера</a:t>
            </a:r>
            <a:r>
              <a:rPr lang="ru-RU" dirty="0" smtClean="0">
                <a:latin typeface="+mj-lt"/>
              </a:rPr>
              <a:t>. </a:t>
            </a:r>
            <a:r>
              <a:rPr lang="ru-RU" dirty="0">
                <a:latin typeface="+mj-lt"/>
              </a:rPr>
              <a:t>На рис. показаны доступность и «время жизни» данных, находящихся в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различных видах памяти.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988840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Так</a:t>
            </a:r>
            <a:r>
              <a:rPr lang="ru-RU" dirty="0">
                <a:latin typeface="+mj-lt"/>
              </a:rPr>
              <a:t>, </a:t>
            </a:r>
            <a:r>
              <a:rPr lang="ru-RU" b="1" i="1" dirty="0">
                <a:latin typeface="+mj-lt"/>
              </a:rPr>
              <a:t>локальная </a:t>
            </a:r>
            <a:r>
              <a:rPr lang="ru-RU" dirty="0">
                <a:latin typeface="+mj-lt"/>
              </a:rPr>
              <a:t>память доступна только потоку, </a:t>
            </a:r>
            <a:r>
              <a:rPr lang="ru-RU" dirty="0" smtClean="0">
                <a:latin typeface="+mj-lt"/>
              </a:rPr>
              <a:t>который </a:t>
            </a:r>
            <a:r>
              <a:rPr lang="ru-RU" dirty="0">
                <a:latin typeface="+mj-lt"/>
              </a:rPr>
              <a:t>выполняется на данном вычислителе. Время жизни данных в такой </a:t>
            </a:r>
            <a:r>
              <a:rPr lang="ru-RU" dirty="0" smtClean="0">
                <a:latin typeface="+mj-lt"/>
              </a:rPr>
              <a:t>памяти </a:t>
            </a:r>
            <a:r>
              <a:rPr lang="ru-RU" dirty="0">
                <a:latin typeface="+mj-lt"/>
              </a:rPr>
              <a:t>равно времени жизни потока. </a:t>
            </a:r>
            <a:endParaRPr lang="ru-RU" dirty="0" smtClean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52" y="2143125"/>
            <a:ext cx="38576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313" y="3909527"/>
            <a:ext cx="3893325" cy="8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4175" y="3909527"/>
            <a:ext cx="3978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+mj-lt"/>
              </a:rPr>
              <a:t>Разделяемая </a:t>
            </a:r>
            <a:r>
              <a:rPr lang="ru-RU" dirty="0">
                <a:latin typeface="+mj-lt"/>
              </a:rPr>
              <a:t>память доступна всем потокам блока и её время жизни определяется </a:t>
            </a:r>
            <a:r>
              <a:rPr lang="en-US" dirty="0">
                <a:latin typeface="+mj-lt"/>
              </a:rPr>
              <a:t>  </a:t>
            </a:r>
            <a:r>
              <a:rPr lang="ru-RU" dirty="0">
                <a:latin typeface="+mj-lt"/>
              </a:rPr>
              <a:t>временем жизни блока.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11880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+mj-lt"/>
            </a:endParaRP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При </a:t>
            </a:r>
            <a:r>
              <a:rPr lang="ru-RU" dirty="0" smtClean="0">
                <a:latin typeface="+mj-lt"/>
              </a:rPr>
              <a:t>разработке </a:t>
            </a:r>
            <a:r>
              <a:rPr lang="en-US" dirty="0" smtClean="0">
                <a:latin typeface="+mj-lt"/>
              </a:rPr>
              <a:t>CUDA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-</a:t>
            </a:r>
            <a:r>
              <a:rPr lang="ru-RU" dirty="0" smtClean="0">
                <a:latin typeface="+mj-lt"/>
              </a:rPr>
              <a:t> приложений для управления и оптимизации доступны два вида памяти графического адаптера: </a:t>
            </a:r>
            <a:r>
              <a:rPr lang="ru-RU" b="1" i="1" dirty="0" smtClean="0">
                <a:latin typeface="+mj-lt"/>
              </a:rPr>
              <a:t>глобальная</a:t>
            </a:r>
            <a:r>
              <a:rPr lang="ru-RU" dirty="0" smtClean="0">
                <a:latin typeface="+mj-lt"/>
              </a:rPr>
              <a:t> и </a:t>
            </a:r>
            <a:r>
              <a:rPr lang="ru-RU" b="1" i="1" dirty="0" smtClean="0">
                <a:latin typeface="+mj-lt"/>
              </a:rPr>
              <a:t>разделяемая</a:t>
            </a:r>
            <a:r>
              <a:rPr lang="ru-RU" dirty="0" smtClean="0">
                <a:latin typeface="+mj-lt"/>
              </a:rPr>
              <a:t> (распределением </a:t>
            </a:r>
            <a:r>
              <a:rPr lang="ru-RU" b="1" i="1" dirty="0" smtClean="0">
                <a:latin typeface="+mj-lt"/>
              </a:rPr>
              <a:t>локальной</a:t>
            </a:r>
            <a:r>
              <a:rPr lang="ru-RU" dirty="0" smtClean="0">
                <a:latin typeface="+mj-lt"/>
              </a:rPr>
              <a:t> памяти занимается компилятор, и программист не может управлять этим видом памяти).</a:t>
            </a: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5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0032" y="476672"/>
            <a:ext cx="3744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+mj-lt"/>
              </a:rPr>
              <a:t>Глобальная </a:t>
            </a:r>
            <a:r>
              <a:rPr lang="ru-RU" dirty="0">
                <a:latin typeface="+mj-lt"/>
              </a:rPr>
              <a:t>память доступна всем потокам во всех блоках решетки.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Время </a:t>
            </a:r>
            <a:r>
              <a:rPr lang="ru-RU" dirty="0">
                <a:latin typeface="+mj-lt"/>
              </a:rPr>
              <a:t>жизни областей глобальной памяти определяется программой: области глобальной памяти могут быть выделены или освобождены только с хоста, то есть только между вызовами ядер. Таким образом, время жизни области в глобальной памяти больше, чем время жизни одного или нескольких ядер (Grid0 и Grid1 на рисунке — решетки различных ядер) и меньше, чем время жизни программы. </a:t>
            </a:r>
            <a:endParaRPr lang="ru-RU" dirty="0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880" y="531306"/>
            <a:ext cx="4235453" cy="38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723989"/>
            <a:ext cx="78592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Глобальная </a:t>
            </a:r>
            <a:r>
              <a:rPr lang="ru-RU" dirty="0">
                <a:latin typeface="+mj-lt"/>
              </a:rPr>
              <a:t>память, при всём её удобстве, не кэшируется и является </a:t>
            </a:r>
            <a:r>
              <a:rPr lang="ru-RU" dirty="0" smtClean="0">
                <a:latin typeface="+mj-lt"/>
              </a:rPr>
              <a:t>относительно </a:t>
            </a:r>
            <a:r>
              <a:rPr lang="ru-RU" dirty="0">
                <a:latin typeface="+mj-lt"/>
              </a:rPr>
              <a:t>медленной по сравнению с разделяемой памятью. </a:t>
            </a:r>
            <a:r>
              <a:rPr lang="ru-RU" dirty="0" smtClean="0">
                <a:latin typeface="+mj-lt"/>
              </a:rPr>
              <a:t>Использование </a:t>
            </a:r>
            <a:r>
              <a:rPr lang="ru-RU" dirty="0">
                <a:latin typeface="+mj-lt"/>
              </a:rPr>
              <a:t>в процессе решения задачи разделяемой памяти вместо </a:t>
            </a:r>
            <a:r>
              <a:rPr lang="ru-RU" dirty="0" smtClean="0">
                <a:latin typeface="+mj-lt"/>
              </a:rPr>
              <a:t>глобальной </a:t>
            </a:r>
            <a:r>
              <a:rPr lang="ru-RU" dirty="0">
                <a:latin typeface="+mj-lt"/>
              </a:rPr>
              <a:t>позволяет добиться значительного увеличения эффективности </a:t>
            </a:r>
            <a:r>
              <a:rPr lang="ru-RU" dirty="0" smtClean="0">
                <a:latin typeface="+mj-lt"/>
              </a:rPr>
              <a:t>использования </a:t>
            </a:r>
            <a:r>
              <a:rPr lang="ru-RU" dirty="0">
                <a:latin typeface="+mj-lt"/>
              </a:rPr>
              <a:t>графических процессоров.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9464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j-lt"/>
              </a:rPr>
              <a:t>CUDA</a:t>
            </a:r>
            <a:r>
              <a:rPr lang="ru-RU" dirty="0" smtClean="0">
                <a:latin typeface="+mj-lt"/>
              </a:rPr>
              <a:t> - приложения </a:t>
            </a:r>
            <a:r>
              <a:rPr lang="ru-RU" dirty="0">
                <a:latin typeface="+mj-lt"/>
              </a:rPr>
              <a:t>фактически </a:t>
            </a:r>
            <a:r>
              <a:rPr lang="ru-RU" dirty="0" smtClean="0">
                <a:latin typeface="+mj-lt"/>
              </a:rPr>
              <a:t>являются </a:t>
            </a:r>
            <a:r>
              <a:rPr lang="ru-RU" dirty="0">
                <a:latin typeface="+mj-lt"/>
              </a:rPr>
              <a:t>многопоточными приложениями. Однако, в силу специфики потоков, </a:t>
            </a:r>
            <a:r>
              <a:rPr lang="ru-RU" dirty="0" smtClean="0">
                <a:latin typeface="+mj-lt"/>
              </a:rPr>
              <a:t>а именно</a:t>
            </a:r>
            <a:r>
              <a:rPr lang="ru-RU" dirty="0">
                <a:latin typeface="+mj-lt"/>
              </a:rPr>
              <a:t>, большого их количества и крайней легковесности (то есть, </a:t>
            </a:r>
            <a:r>
              <a:rPr lang="ru-RU" dirty="0" smtClean="0">
                <a:latin typeface="+mj-lt"/>
              </a:rPr>
              <a:t>крайне малых </a:t>
            </a:r>
            <a:r>
              <a:rPr lang="ru-RU" dirty="0">
                <a:latin typeface="+mj-lt"/>
              </a:rPr>
              <a:t>затрат на создание, уничтожение потоков и переключение между </a:t>
            </a:r>
            <a:r>
              <a:rPr lang="ru-RU" dirty="0" smtClean="0">
                <a:latin typeface="+mj-lt"/>
              </a:rPr>
              <a:t>ними и</a:t>
            </a:r>
            <a:r>
              <a:rPr lang="ru-RU" dirty="0">
                <a:latin typeface="+mj-lt"/>
              </a:rPr>
              <a:t>, как следствие, ограниченных возможностей управления потоками), </a:t>
            </a:r>
            <a:r>
              <a:rPr lang="ru-RU" dirty="0" smtClean="0">
                <a:latin typeface="+mj-lt"/>
              </a:rPr>
              <a:t>программирование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CUDA</a:t>
            </a:r>
            <a:r>
              <a:rPr lang="ru-RU" dirty="0" smtClean="0">
                <a:latin typeface="+mj-lt"/>
              </a:rPr>
              <a:t> - приложений </a:t>
            </a:r>
            <a:r>
              <a:rPr lang="ru-RU" dirty="0">
                <a:latin typeface="+mj-lt"/>
              </a:rPr>
              <a:t>значительно отличается от </a:t>
            </a:r>
            <a:r>
              <a:rPr lang="ru-RU" dirty="0" smtClean="0">
                <a:latin typeface="+mj-lt"/>
              </a:rPr>
              <a:t>программирования </a:t>
            </a:r>
            <a:r>
              <a:rPr lang="ru-RU" dirty="0">
                <a:latin typeface="+mj-lt"/>
              </a:rPr>
              <a:t>обычных многопоточных приложений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Отметим основные из этих отличий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b="1" i="1" dirty="0">
                <a:latin typeface="+mj-lt"/>
              </a:rPr>
              <a:t>Первое.</a:t>
            </a:r>
            <a:r>
              <a:rPr lang="ru-RU" dirty="0">
                <a:latin typeface="+mj-lt"/>
              </a:rPr>
              <a:t> В силу того, что задачам, под которые изначально </a:t>
            </a:r>
            <a:r>
              <a:rPr lang="ru-RU" dirty="0" smtClean="0">
                <a:latin typeface="+mj-lt"/>
              </a:rPr>
              <a:t>создавались современные </a:t>
            </a:r>
            <a:r>
              <a:rPr lang="ru-RU" dirty="0">
                <a:latin typeface="+mj-lt"/>
              </a:rPr>
              <a:t>видеоадаптеры, характерна практически абсолютная </a:t>
            </a:r>
            <a:r>
              <a:rPr lang="ru-RU" dirty="0" smtClean="0">
                <a:latin typeface="+mj-lt"/>
              </a:rPr>
              <a:t>декомпозиция </a:t>
            </a:r>
            <a:r>
              <a:rPr lang="ru-RU" dirty="0">
                <a:latin typeface="+mj-lt"/>
              </a:rPr>
              <a:t>данных (то есть для параллельно обрабатываемых данных </a:t>
            </a:r>
            <a:r>
              <a:rPr lang="ru-RU" dirty="0" smtClean="0">
                <a:latin typeface="+mj-lt"/>
              </a:rPr>
              <a:t>результаты обработки </a:t>
            </a:r>
            <a:r>
              <a:rPr lang="ru-RU" dirty="0">
                <a:latin typeface="+mj-lt"/>
              </a:rPr>
              <a:t>одной их части не зависят от результатов обработки другой), </a:t>
            </a:r>
            <a:r>
              <a:rPr lang="ru-RU" dirty="0" smtClean="0">
                <a:latin typeface="+mj-lt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CUDA</a:t>
            </a:r>
            <a:r>
              <a:rPr lang="ru-RU" dirty="0" smtClean="0">
                <a:latin typeface="+mj-lt"/>
              </a:rPr>
              <a:t> -приложениях </a:t>
            </a:r>
            <a:r>
              <a:rPr lang="ru-RU" dirty="0">
                <a:latin typeface="+mj-lt"/>
              </a:rPr>
              <a:t>практически отсутствуют методы контроля </a:t>
            </a:r>
            <a:r>
              <a:rPr lang="ru-RU" dirty="0" smtClean="0">
                <a:latin typeface="+mj-lt"/>
              </a:rPr>
              <a:t>конкурентного </a:t>
            </a:r>
            <a:r>
              <a:rPr lang="ru-RU" dirty="0">
                <a:latin typeface="+mj-lt"/>
              </a:rPr>
              <a:t>доступа к данным. Существуют минимальные возможности такого </a:t>
            </a:r>
            <a:r>
              <a:rPr lang="ru-RU" dirty="0" smtClean="0">
                <a:latin typeface="+mj-lt"/>
              </a:rPr>
              <a:t>контроля </a:t>
            </a:r>
            <a:r>
              <a:rPr lang="ru-RU" dirty="0">
                <a:latin typeface="+mj-lt"/>
              </a:rPr>
              <a:t>для потоков в рамках одного блока, однако их зачастую бывает </a:t>
            </a:r>
            <a:r>
              <a:rPr lang="ru-RU" dirty="0" smtClean="0">
                <a:latin typeface="+mj-lt"/>
              </a:rPr>
              <a:t>недостаточно</a:t>
            </a:r>
            <a:r>
              <a:rPr lang="ru-RU" dirty="0">
                <a:latin typeface="+mj-lt"/>
              </a:rPr>
              <a:t>. Такие ограничения требуют введения определённой степени </a:t>
            </a:r>
            <a:r>
              <a:rPr lang="ru-RU" dirty="0" smtClean="0">
                <a:latin typeface="+mj-lt"/>
              </a:rPr>
              <a:t>декомпозиции </a:t>
            </a:r>
            <a:r>
              <a:rPr lang="ru-RU" dirty="0">
                <a:latin typeface="+mj-lt"/>
              </a:rPr>
              <a:t>данных в прикладных приложениях. То есть, для параллельно </a:t>
            </a:r>
            <a:r>
              <a:rPr lang="ru-RU" dirty="0" smtClean="0">
                <a:latin typeface="+mj-lt"/>
              </a:rPr>
              <a:t>обрабатываемых </a:t>
            </a:r>
            <a:r>
              <a:rPr lang="ru-RU" dirty="0">
                <a:latin typeface="+mj-lt"/>
              </a:rPr>
              <a:t>данных требуется по возможности максимально уменьшить, а </a:t>
            </a:r>
            <a:r>
              <a:rPr lang="ru-RU" dirty="0" smtClean="0">
                <a:latin typeface="+mj-lt"/>
              </a:rPr>
              <a:t>то </a:t>
            </a:r>
            <a:r>
              <a:rPr lang="ru-RU" dirty="0">
                <a:latin typeface="+mj-lt"/>
              </a:rPr>
              <a:t>и вовсе исключить, зависимость результатов обработки этих данных друг </a:t>
            </a:r>
            <a:r>
              <a:rPr lang="ru-RU" dirty="0" smtClean="0">
                <a:latin typeface="+mj-lt"/>
              </a:rPr>
              <a:t>от друга</a:t>
            </a:r>
            <a:r>
              <a:rPr lang="ru-R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635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+mj-lt"/>
              </a:rPr>
              <a:t>Второе: </a:t>
            </a:r>
            <a:r>
              <a:rPr lang="ru-RU" dirty="0" smtClean="0">
                <a:latin typeface="+mj-lt"/>
              </a:rPr>
              <a:t>отсутствие</a:t>
            </a:r>
            <a:r>
              <a:rPr lang="ru-RU" b="1" i="1" dirty="0" smtClean="0">
                <a:latin typeface="+mj-lt"/>
              </a:rPr>
              <a:t> условных переходов.</a:t>
            </a:r>
          </a:p>
          <a:p>
            <a:pPr algn="just"/>
            <a:endParaRPr lang="ru-RU" b="1" i="1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Эта </a:t>
            </a:r>
            <a:r>
              <a:rPr lang="ru-RU" dirty="0">
                <a:latin typeface="+mj-lt"/>
              </a:rPr>
              <a:t>особенность также обусловлена архитектурой </a:t>
            </a:r>
            <a:r>
              <a:rPr lang="ru-RU" dirty="0" smtClean="0">
                <a:latin typeface="+mj-lt"/>
              </a:rPr>
              <a:t>аппаратных средств</a:t>
            </a:r>
            <a:r>
              <a:rPr lang="ru-RU" dirty="0">
                <a:latin typeface="+mj-lt"/>
              </a:rPr>
              <a:t>, нацеленных на задачи обработки графики, в которых алгоритмы </a:t>
            </a:r>
            <a:r>
              <a:rPr lang="ru-RU" dirty="0" smtClean="0">
                <a:latin typeface="+mj-lt"/>
              </a:rPr>
              <a:t>линейны </a:t>
            </a:r>
            <a:r>
              <a:rPr lang="ru-RU" dirty="0">
                <a:latin typeface="+mj-lt"/>
              </a:rPr>
              <a:t>и не содержат условных переходов.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То </a:t>
            </a:r>
            <a:r>
              <a:rPr lang="ru-RU" dirty="0">
                <a:latin typeface="+mj-lt"/>
              </a:rPr>
              <a:t>есть,</a:t>
            </a:r>
            <a:r>
              <a:rPr lang="ru-RU" b="1" i="1" dirty="0">
                <a:latin typeface="+mj-lt"/>
              </a:rPr>
              <a:t> условные переходы </a:t>
            </a:r>
            <a:r>
              <a:rPr lang="ru-RU" dirty="0" smtClean="0">
                <a:latin typeface="+mj-lt"/>
              </a:rPr>
              <a:t>не поддерживаются </a:t>
            </a:r>
            <a:r>
              <a:rPr lang="ru-RU" dirty="0">
                <a:latin typeface="+mj-lt"/>
              </a:rPr>
              <a:t>аппаратной частью вовсе.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При </a:t>
            </a:r>
            <a:r>
              <a:rPr lang="ru-RU" dirty="0">
                <a:latin typeface="+mj-lt"/>
              </a:rPr>
              <a:t>этом условные переходы </a:t>
            </a:r>
            <a:r>
              <a:rPr lang="ru-RU" dirty="0" smtClean="0">
                <a:latin typeface="+mj-lt"/>
              </a:rPr>
              <a:t>и циклы </a:t>
            </a:r>
            <a:r>
              <a:rPr lang="ru-RU" dirty="0">
                <a:latin typeface="+mj-lt"/>
              </a:rPr>
              <a:t>хоть и поддерживаются программными средствами CUDA, тем не </a:t>
            </a:r>
            <a:r>
              <a:rPr lang="ru-RU" dirty="0" smtClean="0">
                <a:latin typeface="+mj-lt"/>
              </a:rPr>
              <a:t>менее</a:t>
            </a:r>
            <a:r>
              <a:rPr lang="ru-RU" dirty="0">
                <a:latin typeface="+mj-lt"/>
              </a:rPr>
              <a:t>, являются самыми «тяжелыми» операциями для GPU, поэтому при </a:t>
            </a:r>
            <a:r>
              <a:rPr lang="ru-RU" dirty="0" smtClean="0">
                <a:latin typeface="+mj-lt"/>
              </a:rPr>
              <a:t>написании </a:t>
            </a:r>
            <a:r>
              <a:rPr lang="ru-RU" dirty="0">
                <a:latin typeface="+mj-lt"/>
              </a:rPr>
              <a:t>приложений следует старательно избегать таких операций.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2922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8741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b="1" dirty="0">
                <a:latin typeface="+mj-lt"/>
              </a:rPr>
              <a:t>Глобальная память </a:t>
            </a:r>
            <a:r>
              <a:rPr lang="ru-RU" dirty="0">
                <a:latin typeface="+mj-lt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VRAM</a:t>
            </a:r>
            <a:r>
              <a:rPr lang="ru-RU" dirty="0">
                <a:latin typeface="+mj-lt"/>
              </a:rPr>
              <a:t>). </a:t>
            </a:r>
            <a:endParaRPr lang="ru-RU" dirty="0" smtClean="0">
              <a:latin typeface="+mj-lt"/>
            </a:endParaRP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Скорость </a:t>
            </a:r>
            <a:r>
              <a:rPr lang="ru-RU" dirty="0">
                <a:latin typeface="+mj-lt"/>
              </a:rPr>
              <a:t>доступа к этой </a:t>
            </a:r>
            <a:r>
              <a:rPr lang="ru-RU" dirty="0" smtClean="0">
                <a:latin typeface="+mj-lt"/>
              </a:rPr>
              <a:t>памяти </a:t>
            </a:r>
            <a:r>
              <a:rPr lang="ru-RU" dirty="0">
                <a:latin typeface="+mj-lt"/>
              </a:rPr>
              <a:t>является достаточно низкой, однако при определённом подходе </a:t>
            </a:r>
            <a:r>
              <a:rPr lang="ru-RU" dirty="0" smtClean="0">
                <a:latin typeface="+mj-lt"/>
              </a:rPr>
              <a:t>к </a:t>
            </a:r>
            <a:r>
              <a:rPr lang="ru-RU" dirty="0">
                <a:latin typeface="+mj-lt"/>
              </a:rPr>
              <a:t>организации доступа, может быть значительно повышена. Такое </a:t>
            </a:r>
            <a:r>
              <a:rPr lang="ru-RU" dirty="0" smtClean="0">
                <a:latin typeface="+mj-lt"/>
              </a:rPr>
              <a:t>повышение </a:t>
            </a:r>
            <a:r>
              <a:rPr lang="ru-RU" dirty="0">
                <a:latin typeface="+mj-lt"/>
              </a:rPr>
              <a:t>достигается при помощи «</a:t>
            </a:r>
            <a:r>
              <a:rPr lang="ru-RU" b="1" dirty="0">
                <a:latin typeface="+mj-lt"/>
              </a:rPr>
              <a:t>связывания</a:t>
            </a:r>
            <a:r>
              <a:rPr lang="ru-RU" dirty="0">
                <a:latin typeface="+mj-lt"/>
              </a:rPr>
              <a:t>» нескольких логических </a:t>
            </a:r>
            <a:r>
              <a:rPr lang="ru-RU" dirty="0" smtClean="0">
                <a:latin typeface="+mj-lt"/>
              </a:rPr>
              <a:t>запросов </a:t>
            </a:r>
            <a:r>
              <a:rPr lang="ru-RU" dirty="0">
                <a:latin typeface="+mj-lt"/>
              </a:rPr>
              <a:t>к памяти (запросов от разных потоков) в один аппаратный (</a:t>
            </a:r>
            <a:r>
              <a:rPr lang="ru-RU" dirty="0" smtClean="0">
                <a:latin typeface="+mj-lt"/>
              </a:rPr>
              <a:t>физический</a:t>
            </a:r>
            <a:r>
              <a:rPr lang="ru-RU" dirty="0">
                <a:latin typeface="+mj-lt"/>
              </a:rPr>
              <a:t>) запрос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5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29410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«</a:t>
            </a:r>
            <a:r>
              <a:rPr lang="ru-RU" b="1" dirty="0">
                <a:latin typeface="+mj-lt"/>
              </a:rPr>
              <a:t>Связанным</a:t>
            </a:r>
            <a:r>
              <a:rPr lang="ru-RU" dirty="0">
                <a:latin typeface="+mj-lt"/>
              </a:rPr>
              <a:t>» (“</a:t>
            </a:r>
            <a:r>
              <a:rPr lang="ru-RU" dirty="0" err="1">
                <a:latin typeface="+mj-lt"/>
              </a:rPr>
              <a:t>coalesced</a:t>
            </a:r>
            <a:r>
              <a:rPr lang="ru-RU" dirty="0">
                <a:latin typeface="+mj-lt"/>
              </a:rPr>
              <a:t>”) запросом к ресурсам глобальной памяти (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VRAM</a:t>
            </a:r>
            <a:r>
              <a:rPr lang="ru-RU" dirty="0">
                <a:latin typeface="+mj-lt"/>
              </a:rPr>
              <a:t>) называется такая совокупность логических запросов, при которой половина потоков </a:t>
            </a:r>
            <a:r>
              <a:rPr lang="ru-RU" b="1" i="1" dirty="0" err="1">
                <a:latin typeface="+mj-lt"/>
              </a:rPr>
              <a:t>warp</a:t>
            </a:r>
            <a:r>
              <a:rPr lang="ru-RU" dirty="0" err="1">
                <a:latin typeface="+mj-lt"/>
              </a:rPr>
              <a:t>'а</a:t>
            </a:r>
            <a:r>
              <a:rPr lang="ru-RU" dirty="0">
                <a:latin typeface="+mj-lt"/>
              </a:rPr>
              <a:t> осуществляет чтение/запись за один физический запрос.</a:t>
            </a: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Для </a:t>
            </a:r>
            <a:r>
              <a:rPr lang="ru-RU" dirty="0">
                <a:latin typeface="+mj-lt"/>
              </a:rPr>
              <a:t>того чтобы запросы стали </a:t>
            </a:r>
            <a:r>
              <a:rPr lang="ru-RU" b="1" dirty="0">
                <a:latin typeface="+mj-lt"/>
              </a:rPr>
              <a:t>связанными </a:t>
            </a:r>
            <a:r>
              <a:rPr lang="ru-RU" dirty="0">
                <a:latin typeface="+mj-lt"/>
              </a:rPr>
              <a:t>необходимо </a:t>
            </a:r>
            <a:r>
              <a:rPr lang="ru-RU" dirty="0" smtClean="0">
                <a:latin typeface="+mj-lt"/>
              </a:rPr>
              <a:t>выполнение следующих </a:t>
            </a:r>
            <a:r>
              <a:rPr lang="ru-RU" dirty="0">
                <a:latin typeface="+mj-lt"/>
              </a:rPr>
              <a:t>условий (для случая доступа к четырёхбайтным элементам</a:t>
            </a:r>
            <a:r>
              <a:rPr lang="ru-RU" dirty="0" smtClean="0">
                <a:latin typeface="+mj-lt"/>
              </a:rPr>
              <a:t>):</a:t>
            </a:r>
          </a:p>
          <a:p>
            <a:pPr algn="just"/>
            <a:endParaRPr lang="ru-RU" dirty="0">
              <a:latin typeface="+mj-lt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ячейки </a:t>
            </a:r>
            <a:r>
              <a:rPr lang="ru-RU" dirty="0">
                <a:latin typeface="+mj-lt"/>
              </a:rPr>
              <a:t>памяти, к которым производится доступ, лежат в </a:t>
            </a:r>
            <a:r>
              <a:rPr lang="ru-RU" dirty="0" smtClean="0">
                <a:latin typeface="+mj-lt"/>
              </a:rPr>
              <a:t>области памяти </a:t>
            </a:r>
            <a:r>
              <a:rPr lang="ru-RU" dirty="0">
                <a:latin typeface="+mj-lt"/>
              </a:rPr>
              <a:t>размером 64 байта.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физический </a:t>
            </a:r>
            <a:r>
              <a:rPr lang="ru-RU" dirty="0">
                <a:latin typeface="+mj-lt"/>
              </a:rPr>
              <a:t>адрес начала области памяти кратен 64 байтам.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номер </a:t>
            </a:r>
            <a:r>
              <a:rPr lang="ru-RU" dirty="0">
                <a:latin typeface="+mj-lt"/>
              </a:rPr>
              <a:t>ячейки в области памяти должен совпадать с номером </a:t>
            </a:r>
            <a:r>
              <a:rPr lang="ru-RU" dirty="0" smtClean="0">
                <a:latin typeface="+mj-lt"/>
              </a:rPr>
              <a:t>потока, который </a:t>
            </a:r>
            <a:r>
              <a:rPr lang="ru-RU" dirty="0">
                <a:latin typeface="+mj-lt"/>
              </a:rPr>
              <a:t>к этой ячейке </a:t>
            </a:r>
            <a:r>
              <a:rPr lang="ru-RU" dirty="0" smtClean="0">
                <a:latin typeface="+mj-lt"/>
              </a:rPr>
              <a:t>обращается (для более современных устройств это условие не обязательно</a:t>
            </a:r>
            <a:r>
              <a:rPr lang="en-US" dirty="0" smtClean="0">
                <a:latin typeface="+mj-lt"/>
              </a:rPr>
              <a:t>)</a:t>
            </a:r>
            <a:r>
              <a:rPr lang="ru-RU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В случае, если хотя бы одно из условий нарушается, логические </a:t>
            </a:r>
            <a:r>
              <a:rPr lang="ru-RU" dirty="0" smtClean="0">
                <a:latin typeface="+mj-lt"/>
              </a:rPr>
              <a:t>запросы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от </a:t>
            </a:r>
            <a:r>
              <a:rPr lang="ru-RU" dirty="0">
                <a:latin typeface="+mj-lt"/>
              </a:rPr>
              <a:t>разных потоков перестают быть связанными, и для каждого из них </a:t>
            </a:r>
            <a:r>
              <a:rPr lang="ru-RU" dirty="0" smtClean="0">
                <a:latin typeface="+mj-lt"/>
              </a:rPr>
              <a:t>формируется </a:t>
            </a:r>
            <a:r>
              <a:rPr lang="ru-RU" dirty="0">
                <a:latin typeface="+mj-lt"/>
              </a:rPr>
              <a:t>отдельный физический </a:t>
            </a:r>
            <a:r>
              <a:rPr lang="ru-RU" dirty="0" smtClean="0">
                <a:latin typeface="+mj-lt"/>
              </a:rPr>
              <a:t>запрос. 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Таким </a:t>
            </a:r>
            <a:r>
              <a:rPr lang="ru-RU" dirty="0">
                <a:latin typeface="+mj-lt"/>
              </a:rPr>
              <a:t>образом, максимальное </a:t>
            </a:r>
            <a:r>
              <a:rPr lang="ru-RU" dirty="0" smtClean="0">
                <a:latin typeface="+mj-lt"/>
              </a:rPr>
              <a:t>число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запросов</a:t>
            </a:r>
            <a:r>
              <a:rPr lang="ru-RU" dirty="0">
                <a:latin typeface="+mj-lt"/>
              </a:rPr>
              <a:t>, которые можно связать, равно половине размера </a:t>
            </a:r>
            <a:r>
              <a:rPr lang="ru-RU" b="1" dirty="0" err="1">
                <a:latin typeface="+mj-lt"/>
              </a:rPr>
              <a:t>warp</a:t>
            </a:r>
            <a:r>
              <a:rPr lang="ru-RU" dirty="0" err="1">
                <a:latin typeface="+mj-lt"/>
              </a:rPr>
              <a:t>'а</a:t>
            </a:r>
            <a:r>
              <a:rPr lang="ru-RU" dirty="0">
                <a:latin typeface="+mj-lt"/>
              </a:rPr>
              <a:t>, то </a:t>
            </a:r>
            <a:r>
              <a:rPr lang="ru-RU" dirty="0" smtClean="0">
                <a:latin typeface="+mj-lt"/>
              </a:rPr>
              <a:t>есть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максимальная </a:t>
            </a:r>
            <a:r>
              <a:rPr lang="ru-RU" dirty="0">
                <a:latin typeface="+mj-lt"/>
              </a:rPr>
              <a:t>скорость чтения из глобальной памяти может быть в 16 </a:t>
            </a:r>
            <a:r>
              <a:rPr lang="ru-RU" dirty="0" smtClean="0">
                <a:latin typeface="+mj-lt"/>
              </a:rPr>
              <a:t>раз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выше </a:t>
            </a:r>
            <a:r>
              <a:rPr lang="ru-RU" dirty="0">
                <a:latin typeface="+mj-lt"/>
              </a:rPr>
              <a:t>минимальной скорости.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5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60648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Рассмотрим примеры</a:t>
            </a:r>
            <a:r>
              <a:rPr lang="ru-RU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На рис</a:t>
            </a:r>
            <a:r>
              <a:rPr lang="ru-RU" dirty="0" smtClean="0">
                <a:latin typeface="+mj-lt"/>
              </a:rPr>
              <a:t>. </a:t>
            </a:r>
            <a:r>
              <a:rPr lang="ru-RU" dirty="0">
                <a:latin typeface="+mj-lt"/>
              </a:rPr>
              <a:t>все потоки читают из ячеек расположенных последовательно</a:t>
            </a:r>
            <a:r>
              <a:rPr lang="ru-RU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</a:t>
            </a: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Номера </a:t>
            </a:r>
            <a:r>
              <a:rPr lang="ru-RU" dirty="0">
                <a:latin typeface="+mj-lt"/>
              </a:rPr>
              <a:t>ячеек соответствуют номеру потока. 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обоих изображенных на </a:t>
            </a:r>
            <a:r>
              <a:rPr lang="ru-RU" dirty="0" smtClean="0">
                <a:latin typeface="+mj-lt"/>
              </a:rPr>
              <a:t>рисунке случаях</a:t>
            </a:r>
            <a:r>
              <a:rPr lang="ru-RU" dirty="0">
                <a:latin typeface="+mj-lt"/>
              </a:rPr>
              <a:t>, для получения данных всеми потоками будет </a:t>
            </a:r>
            <a:r>
              <a:rPr lang="ru-RU" dirty="0" smtClean="0">
                <a:latin typeface="+mj-lt"/>
              </a:rPr>
              <a:t>сформирован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один </a:t>
            </a:r>
            <a:r>
              <a:rPr lang="ru-RU" dirty="0">
                <a:latin typeface="+mj-lt"/>
              </a:rPr>
              <a:t>единственный физический запрос к памяти.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427"/>
            <a:ext cx="3982175" cy="584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537321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Пример «</a:t>
            </a:r>
            <a:r>
              <a:rPr lang="ru-RU" b="1" dirty="0">
                <a:latin typeface="+mj-lt"/>
              </a:rPr>
              <a:t>связанного</a:t>
            </a:r>
            <a:r>
              <a:rPr lang="ru-RU" dirty="0">
                <a:latin typeface="+mj-lt"/>
              </a:rPr>
              <a:t>» запроса к памяти.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5125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320079"/>
            <a:ext cx="41044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На рис</a:t>
            </a:r>
            <a:r>
              <a:rPr lang="ru-RU" dirty="0" smtClean="0">
                <a:latin typeface="+mj-lt"/>
              </a:rPr>
              <a:t>. </a:t>
            </a:r>
            <a:r>
              <a:rPr lang="ru-RU" dirty="0">
                <a:latin typeface="+mj-lt"/>
              </a:rPr>
              <a:t>изображен пример «</a:t>
            </a:r>
            <a:r>
              <a:rPr lang="ru-RU" b="1" dirty="0">
                <a:latin typeface="+mj-lt"/>
              </a:rPr>
              <a:t>несвязанного</a:t>
            </a:r>
            <a:r>
              <a:rPr lang="ru-RU" dirty="0">
                <a:latin typeface="+mj-lt"/>
              </a:rPr>
              <a:t>» доступа к памяти. 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Слева</a:t>
            </a:r>
            <a:r>
              <a:rPr lang="ru-RU" dirty="0" smtClean="0">
                <a:latin typeface="+mj-lt"/>
              </a:rPr>
              <a:t> -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непоследовательное </a:t>
            </a:r>
            <a:r>
              <a:rPr lang="ru-RU" dirty="0">
                <a:latin typeface="+mj-lt"/>
              </a:rPr>
              <a:t>обращение к ячейкам, расположенным в области, </a:t>
            </a:r>
            <a:r>
              <a:rPr lang="ru-RU" dirty="0" smtClean="0">
                <a:latin typeface="+mj-lt"/>
              </a:rPr>
              <a:t>допускающей </a:t>
            </a:r>
            <a:r>
              <a:rPr lang="ru-RU" dirty="0">
                <a:latin typeface="+mj-lt"/>
              </a:rPr>
              <a:t>«связанные» запросы. </a:t>
            </a:r>
            <a:endParaRPr lang="en-US" dirty="0" smtClean="0"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Справа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- последовательное обращение к </a:t>
            </a:r>
            <a:r>
              <a:rPr lang="ru-RU" dirty="0" smtClean="0">
                <a:latin typeface="+mj-lt"/>
              </a:rPr>
              <a:t>ячейкам</a:t>
            </a:r>
            <a:r>
              <a:rPr lang="ru-RU" dirty="0">
                <a:latin typeface="+mj-lt"/>
              </a:rPr>
              <a:t>, выходящее за область, допускающую «связанные» запросы. 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обоих </a:t>
            </a:r>
            <a:r>
              <a:rPr lang="ru-RU" dirty="0" smtClean="0">
                <a:latin typeface="+mj-lt"/>
              </a:rPr>
              <a:t>изображенных </a:t>
            </a:r>
            <a:r>
              <a:rPr lang="ru-RU" dirty="0">
                <a:latin typeface="+mj-lt"/>
              </a:rPr>
              <a:t>на рисунке 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случаях, для получения данных всеми потоками </a:t>
            </a:r>
            <a:r>
              <a:rPr lang="ru-RU" dirty="0" smtClean="0">
                <a:latin typeface="+mj-lt"/>
              </a:rPr>
              <a:t>будут </a:t>
            </a:r>
            <a:r>
              <a:rPr lang="ru-RU" dirty="0">
                <a:latin typeface="+mj-lt"/>
              </a:rPr>
              <a:t>сформированы 16 запросов к </a:t>
            </a:r>
            <a:r>
              <a:rPr lang="ru-RU" dirty="0" smtClean="0">
                <a:latin typeface="+mj-lt"/>
              </a:rPr>
              <a:t>памяти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Современные устройства могут частично «исправлять» такие ситуации</a:t>
            </a:r>
            <a:r>
              <a:rPr lang="ru-RU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обращение </a:t>
            </a:r>
            <a:r>
              <a:rPr lang="ru-RU" dirty="0">
                <a:latin typeface="+mj-lt"/>
              </a:rPr>
              <a:t>слева </a:t>
            </a:r>
            <a:r>
              <a:rPr lang="ru-RU" dirty="0" smtClean="0">
                <a:latin typeface="+mj-lt"/>
              </a:rPr>
              <a:t>«</a:t>
            </a:r>
            <a:r>
              <a:rPr lang="ru-RU" dirty="0">
                <a:latin typeface="+mj-lt"/>
              </a:rPr>
              <a:t>связывается» и приводится к единственному </a:t>
            </a:r>
            <a:r>
              <a:rPr lang="ru-RU" dirty="0" smtClean="0">
                <a:latin typeface="+mj-lt"/>
              </a:rPr>
              <a:t>запросу </a:t>
            </a:r>
            <a:r>
              <a:rPr lang="ru-RU" dirty="0">
                <a:latin typeface="+mj-lt"/>
              </a:rPr>
              <a:t>к памяти; обращение справа приводится к двум запросам к памяти.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548680"/>
            <a:ext cx="354963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21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7908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Вычисления общего назначения на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GPU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История графических чипов началась с графических конвейеров с фиксированной функциональностью. 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За </a:t>
            </a:r>
            <a:r>
              <a:rPr lang="ru-RU" dirty="0">
                <a:latin typeface="+mj-lt"/>
              </a:rPr>
              <a:t>счет узкой специализации удалось добиться создания </a:t>
            </a:r>
            <a:r>
              <a:rPr lang="ru-RU" dirty="0" smtClean="0">
                <a:latin typeface="+mj-lt"/>
              </a:rPr>
              <a:t>устройств </a:t>
            </a:r>
            <a:r>
              <a:rPr lang="ru-RU" dirty="0">
                <a:latin typeface="+mj-lt"/>
              </a:rPr>
              <a:t>с внушительными вычислительными способностями и </a:t>
            </a:r>
            <a:r>
              <a:rPr lang="ru-RU" dirty="0" smtClean="0">
                <a:latin typeface="+mj-lt"/>
              </a:rPr>
              <a:t>относительно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небольшой </a:t>
            </a:r>
            <a:r>
              <a:rPr lang="ru-RU" dirty="0">
                <a:latin typeface="+mj-lt"/>
              </a:rPr>
              <a:t>стоимостью. В настоящее время вычислительная мощность </a:t>
            </a:r>
            <a:r>
              <a:rPr lang="ru-RU" dirty="0" smtClean="0">
                <a:latin typeface="+mj-lt"/>
              </a:rPr>
              <a:t>современных </a:t>
            </a:r>
            <a:r>
              <a:rPr lang="ru-RU" dirty="0" err="1">
                <a:latin typeface="+mj-lt"/>
              </a:rPr>
              <a:t>видеоускорителей</a:t>
            </a:r>
            <a:r>
              <a:rPr lang="ru-RU" dirty="0">
                <a:latin typeface="+mj-lt"/>
              </a:rPr>
              <a:t> в десятки и даже сотни раз превышает </a:t>
            </a:r>
            <a:r>
              <a:rPr lang="ru-RU" dirty="0" smtClean="0">
                <a:latin typeface="+mj-lt"/>
              </a:rPr>
              <a:t>аналогичные </a:t>
            </a:r>
            <a:r>
              <a:rPr lang="ru-RU" dirty="0">
                <a:latin typeface="+mj-lt"/>
              </a:rPr>
              <a:t>показатели центральных процессоров при примерно равной </a:t>
            </a:r>
            <a:r>
              <a:rPr lang="ru-RU" dirty="0" smtClean="0">
                <a:latin typeface="+mj-lt"/>
              </a:rPr>
              <a:t>стоимости.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Долгое время эти мощности были доступны лишь для разработки </a:t>
            </a:r>
            <a:r>
              <a:rPr lang="ru-RU" dirty="0" smtClean="0">
                <a:latin typeface="+mj-lt"/>
              </a:rPr>
              <a:t>графических </a:t>
            </a:r>
            <a:r>
              <a:rPr lang="ru-RU" dirty="0">
                <a:latin typeface="+mj-lt"/>
              </a:rPr>
              <a:t>приложений и не могли использоваться для решения прикладных </a:t>
            </a:r>
            <a:r>
              <a:rPr lang="ru-RU" dirty="0" smtClean="0">
                <a:latin typeface="+mj-lt"/>
              </a:rPr>
              <a:t>программ</a:t>
            </a:r>
            <a:r>
              <a:rPr lang="ru-RU" dirty="0">
                <a:latin typeface="+mj-lt"/>
              </a:rPr>
              <a:t>. 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Однако </a:t>
            </a:r>
            <a:r>
              <a:rPr lang="ru-RU" dirty="0">
                <a:latin typeface="+mj-lt"/>
              </a:rPr>
              <a:t>потенциал в данной области был очевиден, поэтому </a:t>
            </a:r>
            <a:r>
              <a:rPr lang="ru-RU" dirty="0" smtClean="0">
                <a:latin typeface="+mj-lt"/>
              </a:rPr>
              <a:t>предпринимались </a:t>
            </a:r>
            <a:r>
              <a:rPr lang="ru-RU" dirty="0">
                <a:latin typeface="+mj-lt"/>
              </a:rPr>
              <a:t>многочисленные попытки приспособить </a:t>
            </a:r>
            <a:r>
              <a:rPr lang="ru-RU" dirty="0" err="1">
                <a:latin typeface="+mj-lt"/>
              </a:rPr>
              <a:t>видеоускорители</a:t>
            </a:r>
            <a:r>
              <a:rPr lang="ru-RU" dirty="0">
                <a:latin typeface="+mj-lt"/>
              </a:rPr>
              <a:t> для </a:t>
            </a:r>
            <a:r>
              <a:rPr lang="ru-RU" dirty="0" smtClean="0">
                <a:latin typeface="+mj-lt"/>
              </a:rPr>
              <a:t>решения </a:t>
            </a:r>
            <a:r>
              <a:rPr lang="ru-RU" dirty="0">
                <a:latin typeface="+mj-lt"/>
              </a:rPr>
              <a:t>прикладных задач.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3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+mj-lt"/>
              </a:rPr>
              <a:t>Разделяемая (быстрая) память. </a:t>
            </a:r>
            <a:r>
              <a:rPr lang="ru-RU" dirty="0">
                <a:latin typeface="+mj-lt"/>
              </a:rPr>
              <a:t>Организация этого вида памяти </a:t>
            </a:r>
            <a:r>
              <a:rPr lang="ru-RU" dirty="0" smtClean="0">
                <a:latin typeface="+mj-lt"/>
              </a:rPr>
              <a:t>отличается </a:t>
            </a:r>
            <a:r>
              <a:rPr lang="ru-RU" dirty="0">
                <a:latin typeface="+mj-lt"/>
              </a:rPr>
              <a:t>от организации глобальной памяти. 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Разделяемая </a:t>
            </a:r>
            <a:r>
              <a:rPr lang="ru-RU" dirty="0">
                <a:latin typeface="+mj-lt"/>
              </a:rPr>
              <a:t>память разбита на </a:t>
            </a:r>
            <a:r>
              <a:rPr lang="ru-RU" dirty="0" smtClean="0">
                <a:latin typeface="+mj-lt"/>
              </a:rPr>
              <a:t>так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называемые </a:t>
            </a:r>
            <a:r>
              <a:rPr lang="ru-RU" dirty="0">
                <a:latin typeface="+mj-lt"/>
              </a:rPr>
              <a:t>«</a:t>
            </a:r>
            <a:r>
              <a:rPr lang="ru-RU" b="1" dirty="0">
                <a:latin typeface="+mj-lt"/>
              </a:rPr>
              <a:t>банки</a:t>
            </a:r>
            <a:r>
              <a:rPr lang="ru-RU" dirty="0">
                <a:latin typeface="+mj-lt"/>
              </a:rPr>
              <a:t>». При обращении нескольких потоков к ячейке </a:t>
            </a:r>
            <a:r>
              <a:rPr lang="ru-RU" dirty="0" smtClean="0">
                <a:latin typeface="+mj-lt"/>
              </a:rPr>
              <a:t>памяти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внутри </a:t>
            </a:r>
            <a:r>
              <a:rPr lang="ru-RU" dirty="0">
                <a:latin typeface="+mj-lt"/>
              </a:rPr>
              <a:t>одного и того же банка, происходит так называемый «банк-конфликт</a:t>
            </a:r>
            <a:r>
              <a:rPr lang="ru-RU" dirty="0" smtClean="0">
                <a:latin typeface="+mj-lt"/>
              </a:rPr>
              <a:t>»,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результате которого одиночный запрос на чтение превращается в N </a:t>
            </a:r>
            <a:r>
              <a:rPr lang="ru-RU" dirty="0" smtClean="0">
                <a:latin typeface="+mj-lt"/>
              </a:rPr>
              <a:t>запросов</a:t>
            </a:r>
            <a:r>
              <a:rPr lang="ru-RU" dirty="0">
                <a:latin typeface="+mj-lt"/>
              </a:rPr>
              <a:t>, где N – максимальное количество потоков, обращающихся одному банку</a:t>
            </a:r>
            <a:r>
              <a:rPr lang="ru-RU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</a:t>
            </a: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Для </a:t>
            </a:r>
            <a:r>
              <a:rPr lang="ru-RU" dirty="0">
                <a:latin typeface="+mj-lt"/>
              </a:rPr>
              <a:t>уменьшения количества банк-конфликтов при осуществлении </a:t>
            </a:r>
            <a:r>
              <a:rPr lang="ru-RU" dirty="0" smtClean="0">
                <a:latin typeface="+mj-lt"/>
              </a:rPr>
              <a:t>запроса </a:t>
            </a:r>
            <a:r>
              <a:rPr lang="ru-RU" dirty="0">
                <a:latin typeface="+mj-lt"/>
              </a:rPr>
              <a:t>на чтение, один из банков объявляется системой «</a:t>
            </a:r>
            <a:r>
              <a:rPr lang="ru-RU" b="1" dirty="0">
                <a:latin typeface="+mj-lt"/>
              </a:rPr>
              <a:t>широковещательным</a:t>
            </a:r>
            <a:r>
              <a:rPr lang="ru-RU" dirty="0" smtClean="0">
                <a:latin typeface="+mj-lt"/>
              </a:rPr>
              <a:t>»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(</a:t>
            </a:r>
            <a:r>
              <a:rPr lang="ru-RU" dirty="0">
                <a:latin typeface="+mj-lt"/>
              </a:rPr>
              <a:t>обычно это тот, к которому обращается максимальное количество потоков</a:t>
            </a:r>
            <a:r>
              <a:rPr lang="ru-RU" dirty="0" smtClean="0">
                <a:latin typeface="+mj-lt"/>
              </a:rPr>
              <a:t>).</a:t>
            </a:r>
            <a:r>
              <a:rPr lang="en-US" dirty="0" smtClean="0">
                <a:latin typeface="+mj-lt"/>
              </a:rPr>
              <a:t> </a:t>
            </a: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Запрос </a:t>
            </a:r>
            <a:r>
              <a:rPr lang="ru-RU" dirty="0">
                <a:latin typeface="+mj-lt"/>
              </a:rPr>
              <a:t>на чтение из «</a:t>
            </a:r>
            <a:r>
              <a:rPr lang="ru-RU" b="1" dirty="0">
                <a:latin typeface="+mj-lt"/>
              </a:rPr>
              <a:t>широковещательного</a:t>
            </a:r>
            <a:r>
              <a:rPr lang="ru-RU" dirty="0">
                <a:latin typeface="+mj-lt"/>
              </a:rPr>
              <a:t>» банка всегда происходит </a:t>
            </a:r>
            <a:r>
              <a:rPr lang="ru-RU" dirty="0" smtClean="0">
                <a:latin typeface="+mj-lt"/>
              </a:rPr>
              <a:t>как</a:t>
            </a:r>
            <a:r>
              <a:rPr lang="en-US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одиночный запрос, вне зависимости от количества обращающихся потоков</a:t>
            </a:r>
            <a:r>
              <a:rPr lang="ru-RU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Тем </a:t>
            </a:r>
            <a:r>
              <a:rPr lang="ru-RU" dirty="0">
                <a:latin typeface="+mj-lt"/>
              </a:rPr>
              <a:t>самым разрешается один банк-конфликт максимального порядка.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5635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691" y="664927"/>
            <a:ext cx="5405884" cy="420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0892" y="404664"/>
            <a:ext cx="24429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На рис. в вариантах 1 и 2 банк-конфликтов не возникнет, так как все потоки обращаются к различным банкам. </a:t>
            </a: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варианте 3 банк-конфликтов также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удается избежать, так как </a:t>
            </a:r>
            <a:r>
              <a:rPr lang="ru-RU" dirty="0" err="1">
                <a:latin typeface="+mj-lt"/>
              </a:rPr>
              <a:t>Bank</a:t>
            </a:r>
            <a:r>
              <a:rPr lang="ru-RU" dirty="0">
                <a:latin typeface="+mj-lt"/>
              </a:rPr>
              <a:t> 3 будет выбран системой «широковещательным». </a:t>
            </a: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четвёртом варианте банк конфликтов не возникнет лишь в том случае, если </a:t>
            </a:r>
            <a:r>
              <a:rPr lang="ru-RU" dirty="0" err="1">
                <a:latin typeface="+mj-lt"/>
              </a:rPr>
              <a:t>Bank</a:t>
            </a:r>
            <a:r>
              <a:rPr lang="ru-RU" dirty="0">
                <a:latin typeface="+mj-lt"/>
              </a:rPr>
              <a:t> 5 будет выбран «широковещательным».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3633" y="50538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+mj-lt"/>
              </a:rPr>
              <a:t>Примеры обращений без банк-конфликтов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296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377891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404664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На рис</a:t>
            </a:r>
            <a:r>
              <a:rPr lang="ru-RU" dirty="0" smtClean="0">
                <a:latin typeface="+mj-lt"/>
              </a:rPr>
              <a:t>. </a:t>
            </a:r>
            <a:r>
              <a:rPr lang="ru-RU" dirty="0">
                <a:latin typeface="+mj-lt"/>
              </a:rPr>
              <a:t>пример с банк-конфликтами: 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слева </a:t>
            </a:r>
            <a:r>
              <a:rPr lang="ru-RU" dirty="0">
                <a:latin typeface="+mj-lt"/>
              </a:rPr>
              <a:t>- второго порядка, </a:t>
            </a:r>
            <a:endParaRPr lang="en-US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справа –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восьмого </a:t>
            </a:r>
            <a:r>
              <a:rPr lang="ru-RU" dirty="0">
                <a:latin typeface="+mj-lt"/>
              </a:rPr>
              <a:t>порядка. 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Банк-конфликт </a:t>
            </a:r>
            <a:r>
              <a:rPr lang="ru-RU" dirty="0">
                <a:latin typeface="+mj-lt"/>
              </a:rPr>
              <a:t>N-</a:t>
            </a:r>
            <a:r>
              <a:rPr lang="ru-RU" dirty="0" err="1">
                <a:latin typeface="+mj-lt"/>
              </a:rPr>
              <a:t>го</a:t>
            </a:r>
            <a:r>
              <a:rPr lang="ru-RU" dirty="0">
                <a:latin typeface="+mj-lt"/>
              </a:rPr>
              <a:t> порядка приводит к N физическим </a:t>
            </a:r>
            <a:r>
              <a:rPr lang="ru-RU" dirty="0" smtClean="0">
                <a:latin typeface="+mj-lt"/>
              </a:rPr>
              <a:t>запросам </a:t>
            </a:r>
            <a:r>
              <a:rPr lang="ru-RU" dirty="0">
                <a:latin typeface="+mj-lt"/>
              </a:rPr>
              <a:t>к памяти, в то время как бесконфликтные обращение всегда </a:t>
            </a:r>
            <a:r>
              <a:rPr lang="ru-RU" dirty="0" smtClean="0">
                <a:latin typeface="+mj-lt"/>
              </a:rPr>
              <a:t>проходят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за </a:t>
            </a:r>
            <a:r>
              <a:rPr lang="ru-RU" dirty="0">
                <a:latin typeface="+mj-lt"/>
              </a:rPr>
              <a:t>единственный физический запрос.</a:t>
            </a:r>
          </a:p>
        </p:txBody>
      </p:sp>
    </p:spTree>
    <p:extLst>
      <p:ext uri="{BB962C8B-B14F-4D97-AF65-F5344CB8AC3E}">
        <p14:creationId xmlns:p14="http://schemas.microsoft.com/office/powerpoint/2010/main" xmlns="" val="29798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928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Пример использования </a:t>
            </a:r>
            <a:r>
              <a:rPr lang="ru-RU" sz="2000" b="1" i="1" dirty="0" smtClean="0">
                <a:solidFill>
                  <a:srgbClr val="002060"/>
                </a:solidFill>
                <a:latin typeface="+mj-lt"/>
              </a:rPr>
              <a:t>технологии</a:t>
            </a:r>
            <a:endParaRPr lang="en-US" sz="2000" b="1" i="1" dirty="0" smtClean="0">
              <a:solidFill>
                <a:srgbClr val="002060"/>
              </a:solidFill>
              <a:latin typeface="+mj-lt"/>
            </a:endParaRPr>
          </a:p>
          <a:p>
            <a:pPr algn="just"/>
            <a:endParaRPr lang="ru-RU" b="1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В качестве примера применения технологии </a:t>
            </a:r>
            <a:r>
              <a:rPr lang="ru-RU" b="1" dirty="0">
                <a:latin typeface="+mj-lt"/>
              </a:rPr>
              <a:t>CUDA</a:t>
            </a:r>
            <a:r>
              <a:rPr lang="ru-RU" dirty="0">
                <a:latin typeface="+mj-lt"/>
              </a:rPr>
              <a:t> рассмотрим </a:t>
            </a:r>
            <a:r>
              <a:rPr lang="ru-RU" dirty="0" smtClean="0">
                <a:latin typeface="+mj-lt"/>
              </a:rPr>
              <a:t>решение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задачи </a:t>
            </a:r>
            <a:r>
              <a:rPr lang="ru-RU" dirty="0">
                <a:latin typeface="+mj-lt"/>
              </a:rPr>
              <a:t>о вычислении корней большого числа квадратных уравнений</a:t>
            </a:r>
            <a:r>
              <a:rPr lang="ru-RU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Пусть необходимо решить </a:t>
            </a:r>
            <a:r>
              <a:rPr lang="ru-RU" i="1" dirty="0">
                <a:latin typeface="+mj-lt"/>
              </a:rPr>
              <a:t>N </a:t>
            </a:r>
            <a:r>
              <a:rPr lang="ru-RU" dirty="0" smtClean="0">
                <a:latin typeface="+mj-lt"/>
              </a:rPr>
              <a:t>≈ </a:t>
            </a:r>
            <a:r>
              <a:rPr lang="ru-RU" dirty="0">
                <a:latin typeface="+mj-lt"/>
              </a:rPr>
              <a:t>107 квадратных </a:t>
            </a:r>
            <a:r>
              <a:rPr lang="ru-RU" dirty="0" smtClean="0">
                <a:latin typeface="+mj-lt"/>
              </a:rPr>
              <a:t>уравнений</a:t>
            </a:r>
            <a:r>
              <a:rPr lang="en-US" dirty="0" smtClean="0">
                <a:latin typeface="+mj-lt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ax</a:t>
            </a:r>
            <a:r>
              <a:rPr lang="ru-RU" i="1" baseline="-250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i="1" baseline="30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i="1" baseline="30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ru-RU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 </a:t>
            </a:r>
            <a:r>
              <a:rPr lang="ru-RU" i="1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ru-RU" i="1" baseline="-250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i="1" baseline="30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ru-RU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 </a:t>
            </a:r>
            <a:r>
              <a:rPr lang="en-US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= 0</a:t>
            </a:r>
            <a:r>
              <a:rPr lang="ru-RU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</a:rPr>
              <a:t>, для каждого из них заданы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i="1" baseline="-25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i="1" baseline="-25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i="1" baseline="-25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,...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dirty="0">
                <a:latin typeface="+mj-lt"/>
              </a:rPr>
              <a:t>. 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Требуется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найти </a:t>
            </a:r>
            <a:r>
              <a:rPr lang="ru-RU" dirty="0">
                <a:latin typeface="+mj-lt"/>
              </a:rPr>
              <a:t>действительные </a:t>
            </a:r>
            <a:r>
              <a:rPr lang="nn-N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Re(x</a:t>
            </a:r>
            <a:r>
              <a:rPr lang="ru-RU" i="1" baseline="-25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i="1" baseline="30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nn-N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+mj-lt"/>
              </a:rPr>
              <a:t>и</a:t>
            </a:r>
            <a:r>
              <a:rPr lang="nn-N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Re(x</a:t>
            </a:r>
            <a:r>
              <a:rPr lang="ru-RU" i="1" baseline="-25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i="1" baseline="30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nn-N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+mj-lt"/>
              </a:rPr>
              <a:t>, </a:t>
            </a:r>
            <a:r>
              <a:rPr lang="ru-RU" dirty="0">
                <a:latin typeface="+mj-lt"/>
              </a:rPr>
              <a:t>а также мнимые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ru-RU" i="1" baseline="-25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i="1" baseline="30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dirty="0" smtClean="0">
                <a:latin typeface="+mj-lt"/>
                <a:cs typeface="Times New Roman" panose="02020603050405020304" pitchFamily="18" charset="0"/>
              </a:rPr>
              <a:t>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ru-RU" i="1" baseline="-25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i="1" baseline="30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части </a:t>
            </a:r>
            <a:r>
              <a:rPr lang="ru-RU" dirty="0">
                <a:latin typeface="+mj-lt"/>
              </a:rPr>
              <a:t>корней уравнений</a:t>
            </a:r>
            <a:r>
              <a:rPr lang="ru-RU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Рассмотрим сначала однопроцессорную реализацию расчетного </a:t>
            </a:r>
            <a:r>
              <a:rPr lang="ru-RU" dirty="0" smtClean="0">
                <a:latin typeface="+mj-lt"/>
              </a:rPr>
              <a:t>алгоритма</a:t>
            </a:r>
            <a:r>
              <a:rPr lang="ru-RU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180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3567435"/>
              </p:ext>
            </p:extLst>
          </p:nvPr>
        </p:nvGraphicFramePr>
        <p:xfrm>
          <a:off x="467544" y="332656"/>
          <a:ext cx="4913582" cy="5719665"/>
        </p:xfrm>
        <a:graphic>
          <a:graphicData uri="http://schemas.openxmlformats.org/drawingml/2006/table">
            <a:tbl>
              <a:tblPr/>
              <a:tblGrid>
                <a:gridCol w="4913582"/>
              </a:tblGrid>
              <a:tr h="571966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void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computeGold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eqdata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* data)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{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int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float d;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for(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= 0;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&lt; BLOCK_SIZE*GRID_SIZE;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++)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  {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 = -data[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].b*data[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].b + 4*data[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].a*data[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].c;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].re_x1 = -data[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].b;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].re_x2 = -data[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].b;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if(d &gt; 0)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	           {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		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].re_x1 +=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sqrtf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(d);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		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].re_x2 -=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sqrtf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(d);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	           }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   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else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	         {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		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].im_x1 =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sqrtf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(-d);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		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].im_x2 = -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sqrtf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(-d);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	          }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].re_x1 /= 2*data[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].a;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].re_x2 /= 2*data[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].a;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].im_x1 /= 2*data[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].a;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].im_x2 /= 2*data[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].a;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}   }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0728219"/>
              </p:ext>
            </p:extLst>
          </p:nvPr>
        </p:nvGraphicFramePr>
        <p:xfrm>
          <a:off x="5436096" y="332656"/>
          <a:ext cx="3096344" cy="5688632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5688632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Где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– массив структур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eqdata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состоящий из 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элементов</a:t>
                      </a:r>
                    </a:p>
                    <a:p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struct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eqdata</a:t>
                      </a:r>
                      <a:endParaRPr lang="en-US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//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Коэффициенты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уравнения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float a;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float b;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float c;</a:t>
                      </a:r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//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Действительные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части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корней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уравнения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float re_x1;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float re_x2;</a:t>
                      </a:r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//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Мнимые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части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корней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уравнения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float im_x1;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float im_x2;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};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03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Время выполнения этого расчета на AMD </a:t>
            </a:r>
            <a:r>
              <a:rPr lang="ru-RU" dirty="0" err="1">
                <a:latin typeface="+mj-lt"/>
              </a:rPr>
              <a:t>Athlon</a:t>
            </a:r>
            <a:r>
              <a:rPr lang="ru-RU" dirty="0">
                <a:latin typeface="+mj-lt"/>
              </a:rPr>
              <a:t> 64 X2 3800+ (2.0Ггц</a:t>
            </a:r>
            <a:r>
              <a:rPr lang="ru-RU" dirty="0" smtClean="0">
                <a:latin typeface="+mj-lt"/>
              </a:rPr>
              <a:t>) составляет </a:t>
            </a:r>
            <a:r>
              <a:rPr lang="ru-RU" b="1" dirty="0" smtClean="0">
                <a:latin typeface="+mj-lt"/>
              </a:rPr>
              <a:t>1038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мс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Рассмотрим теперь реализацию расчетного алгоритма, </a:t>
            </a:r>
            <a:r>
              <a:rPr lang="ru-RU" dirty="0" smtClean="0">
                <a:latin typeface="+mj-lt"/>
              </a:rPr>
              <a:t>использующую технологию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CUDA</a:t>
            </a:r>
            <a:r>
              <a:rPr lang="en-US" dirty="0">
                <a:latin typeface="+mj-lt"/>
              </a:rPr>
              <a:t>: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3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1383590"/>
              </p:ext>
            </p:extLst>
          </p:nvPr>
        </p:nvGraphicFramePr>
        <p:xfrm>
          <a:off x="539552" y="332656"/>
          <a:ext cx="4176464" cy="4248472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424847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__global__ void compute(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eqdata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 data)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threadIdx.x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blockIdx.x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tx+bx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*BLOCK_SIZE;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float d;</a:t>
                      </a:r>
                      <a:endParaRPr lang="ru-RU" sz="18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 = -data[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].b*data[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].b + 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4*data[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].a*data[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].c;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].re_x1 = -data[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].b;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].re_x2 = -data[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].b;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].im_x1 = 0;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].im_x2 = 0;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3791525"/>
              </p:ext>
            </p:extLst>
          </p:nvPr>
        </p:nvGraphicFramePr>
        <p:xfrm>
          <a:off x="4932040" y="332656"/>
          <a:ext cx="3672408" cy="4248472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424847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if(d &gt; 0)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{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].re_x1 +=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(d);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].re_x2 -=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(d);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}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else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].im_x1 +=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(-d);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].im_x2 -=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(-d);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].re_x1 /= (2*data[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].a);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].re_x2 /= (2*data[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].a);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].im_x1 /= (2*data[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].a);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].im_x2 /= (2*data[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].a);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86916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В данной реализации, каждый поток решает отдельное квадратное </a:t>
            </a:r>
            <a:r>
              <a:rPr lang="ru-RU" dirty="0" smtClean="0">
                <a:latin typeface="+mj-lt"/>
              </a:rPr>
              <a:t>уравнение</a:t>
            </a:r>
            <a:r>
              <a:rPr lang="ru-RU" dirty="0">
                <a:latin typeface="+mj-lt"/>
              </a:rPr>
              <a:t>, всего </a:t>
            </a:r>
            <a:r>
              <a:rPr lang="ru-RU" i="1" dirty="0">
                <a:latin typeface="+mj-lt"/>
              </a:rPr>
              <a:t>N </a:t>
            </a:r>
            <a:r>
              <a:rPr lang="ru-RU" dirty="0">
                <a:latin typeface="+mj-lt"/>
              </a:rPr>
              <a:t>потоков, они разбиты примерно на </a:t>
            </a:r>
            <a:r>
              <a:rPr lang="ru-RU" dirty="0" smtClean="0">
                <a:latin typeface="+mj-lt"/>
              </a:rPr>
              <a:t>16 000 </a:t>
            </a:r>
            <a:r>
              <a:rPr lang="ru-RU" dirty="0">
                <a:latin typeface="+mj-lt"/>
              </a:rPr>
              <a:t>блоков, по 512 </a:t>
            </a:r>
            <a:r>
              <a:rPr lang="ru-RU" dirty="0" smtClean="0">
                <a:latin typeface="+mj-lt"/>
              </a:rPr>
              <a:t>потоков </a:t>
            </a:r>
            <a:r>
              <a:rPr lang="ru-RU" dirty="0">
                <a:latin typeface="+mj-lt"/>
              </a:rPr>
              <a:t>в каждом.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9868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274" y="260648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Время выполнения расчета с использованием </a:t>
            </a:r>
            <a:r>
              <a:rPr lang="ru-RU" dirty="0" err="1">
                <a:latin typeface="+mj-lt"/>
              </a:rPr>
              <a:t>видеоускорителя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v</a:t>
            </a:r>
            <a:r>
              <a:rPr lang="ru-RU" dirty="0" err="1" smtClean="0">
                <a:latin typeface="+mj-lt"/>
              </a:rPr>
              <a:t>idia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GeForce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9600GT составляет </a:t>
            </a:r>
            <a:r>
              <a:rPr lang="ru-RU" b="1" dirty="0" smtClean="0">
                <a:latin typeface="+mj-lt"/>
              </a:rPr>
              <a:t>118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мс</a:t>
            </a:r>
            <a:r>
              <a:rPr lang="ru-RU" dirty="0">
                <a:latin typeface="+mj-lt"/>
              </a:rPr>
              <a:t>, то есть простой подход с </a:t>
            </a:r>
            <a:r>
              <a:rPr lang="ru-RU" dirty="0" smtClean="0">
                <a:latin typeface="+mj-lt"/>
              </a:rPr>
              <a:t>использованием в </a:t>
            </a:r>
            <a:r>
              <a:rPr lang="ru-RU" dirty="0">
                <a:latin typeface="+mj-lt"/>
              </a:rPr>
              <a:t>расчете видеокарты, что называется «в лоб», дает ускорение около 10 раз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Однако для такого простого примера, где данные для разных уравнений </a:t>
            </a:r>
            <a:r>
              <a:rPr lang="ru-RU" dirty="0" smtClean="0">
                <a:latin typeface="+mj-lt"/>
              </a:rPr>
              <a:t>никак не </a:t>
            </a:r>
            <a:r>
              <a:rPr lang="ru-RU" dirty="0">
                <a:latin typeface="+mj-lt"/>
              </a:rPr>
              <a:t>связаны между собой эффективность простого применения </a:t>
            </a:r>
            <a:r>
              <a:rPr lang="ru-RU" dirty="0" smtClean="0">
                <a:latin typeface="+mj-lt"/>
              </a:rPr>
              <a:t>рассматриваемой </a:t>
            </a:r>
            <a:r>
              <a:rPr lang="ru-RU" dirty="0">
                <a:latin typeface="+mj-lt"/>
              </a:rPr>
              <a:t>технологии оказалась весьма низкой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В данном случае дело заключается в крайне неэффективном </a:t>
            </a:r>
            <a:r>
              <a:rPr lang="ru-RU" dirty="0" smtClean="0">
                <a:latin typeface="+mj-lt"/>
              </a:rPr>
              <a:t>использовании </a:t>
            </a:r>
            <a:r>
              <a:rPr lang="ru-RU" dirty="0">
                <a:latin typeface="+mj-lt"/>
              </a:rPr>
              <a:t>возможностей GPU. Основной проблемой в данном примере является </a:t>
            </a:r>
            <a:r>
              <a:rPr lang="ru-RU" dirty="0" smtClean="0">
                <a:latin typeface="+mj-lt"/>
              </a:rPr>
              <a:t>работа </a:t>
            </a:r>
            <a:r>
              <a:rPr lang="ru-RU" dirty="0">
                <a:latin typeface="+mj-lt"/>
              </a:rPr>
              <a:t>с памятью.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Нетрудно </a:t>
            </a:r>
            <a:r>
              <a:rPr lang="ru-RU" dirty="0">
                <a:latin typeface="+mj-lt"/>
              </a:rPr>
              <a:t>заметить, что в приведенной программе </a:t>
            </a:r>
            <a:r>
              <a:rPr lang="ru-RU" dirty="0" smtClean="0">
                <a:latin typeface="+mj-lt"/>
              </a:rPr>
              <a:t>используется </a:t>
            </a:r>
            <a:r>
              <a:rPr lang="ru-RU" dirty="0">
                <a:latin typeface="+mj-lt"/>
              </a:rPr>
              <a:t>только глобальная (медленная) память GPU (__</a:t>
            </a:r>
            <a:r>
              <a:rPr lang="ru-RU" dirty="0" err="1">
                <a:latin typeface="+mj-lt"/>
              </a:rPr>
              <a:t>global</a:t>
            </a:r>
            <a:r>
              <a:rPr lang="ru-RU" dirty="0">
                <a:latin typeface="+mj-lt"/>
              </a:rPr>
              <a:t>__ </a:t>
            </a:r>
            <a:r>
              <a:rPr lang="ru-RU" dirty="0" err="1">
                <a:latin typeface="+mj-lt"/>
              </a:rPr>
              <a:t>void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compute</a:t>
            </a:r>
            <a:r>
              <a:rPr lang="ru-RU" dirty="0" smtClean="0">
                <a:latin typeface="+mj-lt"/>
              </a:rPr>
              <a:t>(</a:t>
            </a:r>
            <a:r>
              <a:rPr lang="ru-RU" dirty="0" err="1" smtClean="0">
                <a:latin typeface="+mj-lt"/>
              </a:rPr>
              <a:t>eqdata</a:t>
            </a:r>
            <a:r>
              <a:rPr lang="ru-RU" dirty="0">
                <a:latin typeface="+mj-lt"/>
              </a:rPr>
              <a:t>* </a:t>
            </a:r>
            <a:r>
              <a:rPr lang="ru-RU" dirty="0" err="1">
                <a:latin typeface="+mj-lt"/>
              </a:rPr>
              <a:t>data</a:t>
            </a:r>
            <a:r>
              <a:rPr lang="ru-RU" dirty="0">
                <a:latin typeface="+mj-lt"/>
              </a:rPr>
              <a:t>)), в то время как использование быстрой </a:t>
            </a:r>
            <a:r>
              <a:rPr lang="ru-RU" dirty="0" smtClean="0">
                <a:latin typeface="+mj-lt"/>
              </a:rPr>
              <a:t>разделяемой </a:t>
            </a:r>
            <a:r>
              <a:rPr lang="ru-RU" dirty="0">
                <a:latin typeface="+mj-lt"/>
              </a:rPr>
              <a:t>памяти могло бы значительно увеличить производительность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Перепишем </a:t>
            </a:r>
            <a:r>
              <a:rPr lang="ru-RU" dirty="0">
                <a:latin typeface="+mj-lt"/>
              </a:rPr>
              <a:t>реализацию кода так, чтобы минимизировать работу с </a:t>
            </a:r>
            <a:r>
              <a:rPr lang="ru-RU" dirty="0" smtClean="0">
                <a:latin typeface="+mj-lt"/>
              </a:rPr>
              <a:t>глобальной </a:t>
            </a:r>
            <a:r>
              <a:rPr lang="ru-RU" dirty="0">
                <a:latin typeface="+mj-lt"/>
              </a:rPr>
              <a:t>памятью:</a:t>
            </a:r>
          </a:p>
        </p:txBody>
      </p:sp>
    </p:spTree>
    <p:extLst>
      <p:ext uri="{BB962C8B-B14F-4D97-AF65-F5344CB8AC3E}">
        <p14:creationId xmlns:p14="http://schemas.microsoft.com/office/powerpoint/2010/main" xmlns="" val="29003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2971622"/>
              </p:ext>
            </p:extLst>
          </p:nvPr>
        </p:nvGraphicFramePr>
        <p:xfrm>
          <a:off x="467544" y="332656"/>
          <a:ext cx="3960440" cy="5719665"/>
        </p:xfrm>
        <a:graphic>
          <a:graphicData uri="http://schemas.openxmlformats.org/drawingml/2006/table">
            <a:tbl>
              <a:tblPr/>
              <a:tblGrid>
                <a:gridCol w="3960440"/>
              </a:tblGrid>
              <a:tr h="5719665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__global__ void compute(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eqdata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 data)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a[BLOCK_SIZE];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b[BLOCK_SIZE];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c[BLOCK_SIZE];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reX1[BLOCK_SIZE];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reX2[BLOCK_SIZE];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imX1[BLOCK_SIZE];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imX2[BLOCK_SIZE];</a:t>
                      </a:r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threadIdx.x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blockIdx.x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tx+bx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*BLOCK_SIZE;</a:t>
                      </a:r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float d;</a:t>
                      </a:r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data[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].a;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data[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].b;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data[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].c;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6887726"/>
              </p:ext>
            </p:extLst>
          </p:nvPr>
        </p:nvGraphicFramePr>
        <p:xfrm>
          <a:off x="4716016" y="332656"/>
          <a:ext cx="3888433" cy="5699760"/>
        </p:xfrm>
        <a:graphic>
          <a:graphicData uri="http://schemas.openxmlformats.org/drawingml/2006/table">
            <a:tbl>
              <a:tblPr/>
              <a:tblGrid>
                <a:gridCol w="3888433"/>
              </a:tblGrid>
              <a:tr h="5688632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syncthreads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 = -b[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]*b[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+ 4*a[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]*c[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-b[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-b[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0;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0;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if(d &gt; 0)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+=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(d);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-=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(d);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else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+=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(-d);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-=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(-d);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].re_x1 = reX1[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]/(2*a[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].re_x2 = reX2[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]/(2*a[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].im_x1 = imX1[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]/(2*a[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].im_x2 = imX2[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]/(2*a[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71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Как видно из приведенного выше фрагмента, в данной версии работа </a:t>
            </a:r>
            <a:r>
              <a:rPr lang="ru-RU" dirty="0" smtClean="0">
                <a:latin typeface="+mj-lt"/>
              </a:rPr>
              <a:t>с глобальной </a:t>
            </a:r>
            <a:r>
              <a:rPr lang="ru-RU" dirty="0">
                <a:latin typeface="+mj-lt"/>
              </a:rPr>
              <a:t>памятью происходит лишь в момент загрузки </a:t>
            </a:r>
            <a:r>
              <a:rPr lang="ru-RU" dirty="0" smtClean="0">
                <a:latin typeface="+mj-lt"/>
              </a:rPr>
              <a:t>коэффициентов уравнения </a:t>
            </a:r>
            <a:r>
              <a:rPr lang="ru-RU" dirty="0">
                <a:latin typeface="+mj-lt"/>
              </a:rPr>
              <a:t>в быструю память, а также сохранения результатов.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Все остальные операции </a:t>
            </a:r>
            <a:r>
              <a:rPr lang="ru-RU" dirty="0">
                <a:latin typeface="+mj-lt"/>
              </a:rPr>
              <a:t>происходят с использованием быстрой разделяемой памяти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Во втором варианте кода время выполнения расчета на видеокарте </a:t>
            </a:r>
            <a:r>
              <a:rPr lang="ru-RU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v</a:t>
            </a:r>
            <a:r>
              <a:rPr lang="ru-RU" dirty="0" err="1" smtClean="0">
                <a:latin typeface="+mj-lt"/>
              </a:rPr>
              <a:t>idia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GeForce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9600GT составляет </a:t>
            </a:r>
            <a:r>
              <a:rPr lang="ru-RU" b="1" dirty="0" smtClean="0">
                <a:latin typeface="+mj-lt"/>
              </a:rPr>
              <a:t>37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мс</a:t>
            </a:r>
            <a:r>
              <a:rPr lang="ru-RU" dirty="0">
                <a:latin typeface="+mj-lt"/>
              </a:rPr>
              <a:t>, что в 3 раза быстрее предыдущей </a:t>
            </a:r>
            <a:r>
              <a:rPr lang="ru-RU" dirty="0" smtClean="0">
                <a:latin typeface="+mj-lt"/>
              </a:rPr>
              <a:t>версии</a:t>
            </a:r>
            <a:r>
              <a:rPr lang="ru-RU" dirty="0">
                <a:latin typeface="+mj-lt"/>
              </a:rPr>
              <a:t>. Общее ускорение по сравнению с однопроцессорным вариантом </a:t>
            </a:r>
            <a:r>
              <a:rPr lang="ru-RU" dirty="0" smtClean="0">
                <a:latin typeface="+mj-lt"/>
              </a:rPr>
              <a:t>составило </a:t>
            </a:r>
            <a:r>
              <a:rPr lang="ru-RU" dirty="0">
                <a:latin typeface="+mj-lt"/>
              </a:rPr>
              <a:t>при этом около 30 раз. </a:t>
            </a:r>
            <a:r>
              <a:rPr lang="ru-RU" dirty="0" smtClean="0">
                <a:latin typeface="+mj-lt"/>
              </a:rPr>
              <a:t>Но </a:t>
            </a:r>
            <a:r>
              <a:rPr lang="ru-RU" dirty="0">
                <a:latin typeface="+mj-lt"/>
              </a:rPr>
              <a:t>и </a:t>
            </a:r>
            <a:r>
              <a:rPr lang="ru-RU" dirty="0" smtClean="0">
                <a:latin typeface="+mj-lt"/>
              </a:rPr>
              <a:t>это не </a:t>
            </a:r>
            <a:r>
              <a:rPr lang="ru-RU" dirty="0">
                <a:latin typeface="+mj-lt"/>
              </a:rPr>
              <a:t>предел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Еще одним недостатком рассматриваемой реализации является то, </a:t>
            </a:r>
            <a:r>
              <a:rPr lang="ru-RU" dirty="0" smtClean="0">
                <a:latin typeface="+mj-lt"/>
              </a:rPr>
              <a:t>что организация </a:t>
            </a:r>
            <a:r>
              <a:rPr lang="ru-RU" dirty="0">
                <a:latin typeface="+mj-lt"/>
              </a:rPr>
              <a:t>хранения данных, описанная выше (см. описание структуры </a:t>
            </a:r>
            <a:r>
              <a:rPr lang="ru-RU" dirty="0" err="1">
                <a:latin typeface="+mj-lt"/>
              </a:rPr>
              <a:t>eqdata</a:t>
            </a:r>
            <a:r>
              <a:rPr lang="ru-RU" dirty="0" smtClean="0">
                <a:latin typeface="+mj-lt"/>
              </a:rPr>
              <a:t>), не </a:t>
            </a:r>
            <a:r>
              <a:rPr lang="ru-RU" dirty="0">
                <a:latin typeface="+mj-lt"/>
              </a:rPr>
              <a:t>позволяет осуществлять «связанные» запросы к памяти (см. выше</a:t>
            </a:r>
            <a:r>
              <a:rPr lang="ru-RU" dirty="0" smtClean="0">
                <a:latin typeface="+mj-lt"/>
              </a:rPr>
              <a:t>), так </a:t>
            </a:r>
            <a:r>
              <a:rPr lang="ru-RU" dirty="0">
                <a:latin typeface="+mj-lt"/>
              </a:rPr>
              <a:t>как данные, читаемые различными потоками, расположены в памяти </a:t>
            </a:r>
            <a:r>
              <a:rPr lang="ru-RU" dirty="0" smtClean="0">
                <a:latin typeface="+mj-lt"/>
              </a:rPr>
              <a:t>неупорядоченно.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29798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7908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1999-2000 годах специалисты в компьютерной области и научные работники в таких сферах, как получение медицинских изображений и электромагнетизм, перешли на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GPU</a:t>
            </a:r>
            <a:r>
              <a:rPr lang="ru-RU" dirty="0">
                <a:latin typeface="+mj-lt"/>
              </a:rPr>
              <a:t> для вычислительных приложений общего назначения.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Они </a:t>
            </a:r>
            <a:r>
              <a:rPr lang="ru-RU" dirty="0">
                <a:latin typeface="+mj-lt"/>
              </a:rPr>
              <a:t>обнаружили, что высокая производительность вычислений с плавающей точкой графических процессоров значительно ускоряла работу научных приложений.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Это </a:t>
            </a:r>
            <a:r>
              <a:rPr lang="ru-RU" dirty="0">
                <a:latin typeface="+mj-lt"/>
              </a:rPr>
              <a:t>стало началом мощного движения, называющегося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GPGPU</a:t>
            </a:r>
            <a:r>
              <a:rPr lang="ru-RU" dirty="0">
                <a:latin typeface="+mj-lt"/>
              </a:rPr>
              <a:t> или вычисления общего назначения на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GPU</a:t>
            </a:r>
            <a:r>
              <a:rPr lang="ru-RU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341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208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Для оптимизации обращения к памяти изменим организацию хранения данных следующим образом</a:t>
            </a:r>
            <a:r>
              <a:rPr lang="ru-RU" dirty="0" smtClean="0">
                <a:latin typeface="+mj-lt"/>
              </a:rPr>
              <a:t>:</a:t>
            </a:r>
          </a:p>
          <a:p>
            <a:pPr algn="just"/>
            <a:endParaRPr lang="ru-RU" dirty="0">
              <a:latin typeface="+mj-lt"/>
            </a:endParaRPr>
          </a:p>
          <a:p>
            <a:r>
              <a:rPr lang="en-US" sz="1600" dirty="0" err="1">
                <a:solidFill>
                  <a:srgbClr val="002060"/>
                </a:solidFill>
                <a:latin typeface="+mn-lt"/>
              </a:rPr>
              <a:t>struct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+mn-lt"/>
              </a:rPr>
              <a:t>eqdata</a:t>
            </a:r>
            <a:endParaRPr lang="en-US" sz="1600" dirty="0">
              <a:solidFill>
                <a:srgbClr val="002060"/>
              </a:solidFill>
              <a:latin typeface="+mn-lt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{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float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a[N];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float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b[N];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float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c[N];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float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re_x1[N];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float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re_x2[N];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float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im_x1[N];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float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im_x2[N];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};</a:t>
            </a:r>
          </a:p>
          <a:p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600" dirty="0">
                <a:latin typeface="+mj-lt"/>
              </a:rPr>
              <a:t>То есть вместо использования массива структур, мы используем </a:t>
            </a:r>
            <a:r>
              <a:rPr lang="ru-RU" sz="1600" dirty="0" smtClean="0">
                <a:latin typeface="+mj-lt"/>
              </a:rPr>
              <a:t>структуру</a:t>
            </a:r>
            <a:r>
              <a:rPr lang="ru-RU" sz="1600" dirty="0">
                <a:latin typeface="+mj-lt"/>
              </a:rPr>
              <a:t>, хранящую в себе массивы коэффициентов. </a:t>
            </a:r>
            <a:endParaRPr lang="ru-RU" sz="1600" dirty="0" smtClean="0">
              <a:latin typeface="+mj-lt"/>
            </a:endParaRP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В </a:t>
            </a:r>
            <a:r>
              <a:rPr lang="ru-RU" sz="1600" dirty="0">
                <a:latin typeface="+mj-lt"/>
              </a:rPr>
              <a:t>этом случае «соседние» </a:t>
            </a:r>
            <a:r>
              <a:rPr lang="ru-RU" sz="1600" dirty="0" smtClean="0">
                <a:latin typeface="+mj-lt"/>
              </a:rPr>
              <a:t>потоки </a:t>
            </a:r>
            <a:r>
              <a:rPr lang="ru-RU" sz="1600" dirty="0">
                <a:latin typeface="+mj-lt"/>
              </a:rPr>
              <a:t>будут запрашивать данные, располагающиеся в глобальной памяти </a:t>
            </a:r>
            <a:r>
              <a:rPr lang="ru-RU" sz="1600" dirty="0" smtClean="0">
                <a:latin typeface="+mj-lt"/>
              </a:rPr>
              <a:t>подряд</a:t>
            </a:r>
            <a:r>
              <a:rPr lang="ru-RU" sz="1600" dirty="0">
                <a:latin typeface="+mj-lt"/>
              </a:rPr>
              <a:t>, что сделает все запросы «связанными», а это, в свою очередь, </a:t>
            </a:r>
            <a:r>
              <a:rPr lang="ru-RU" sz="1600" dirty="0" smtClean="0">
                <a:latin typeface="+mj-lt"/>
              </a:rPr>
              <a:t>повысит скорость </a:t>
            </a:r>
            <a:r>
              <a:rPr lang="ru-RU" sz="1600" dirty="0">
                <a:latin typeface="+mj-lt"/>
              </a:rPr>
              <a:t>считывания. </a:t>
            </a:r>
            <a:endParaRPr lang="ru-RU" sz="1600" dirty="0" smtClean="0">
              <a:latin typeface="+mj-lt"/>
            </a:endParaRP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Ниже </a:t>
            </a:r>
            <a:r>
              <a:rPr lang="ru-RU" sz="1600" dirty="0">
                <a:latin typeface="+mj-lt"/>
              </a:rPr>
              <a:t>приведена реализация алгоритма, в которой </a:t>
            </a:r>
            <a:r>
              <a:rPr lang="ru-RU" sz="1600" dirty="0" smtClean="0">
                <a:latin typeface="+mj-lt"/>
              </a:rPr>
              <a:t>сделаны </a:t>
            </a:r>
            <a:r>
              <a:rPr lang="ru-RU" sz="1600" dirty="0">
                <a:latin typeface="+mj-lt"/>
              </a:rPr>
              <a:t>соответствующие изменения в организации хранения данных: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8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871348"/>
              </p:ext>
            </p:extLst>
          </p:nvPr>
        </p:nvGraphicFramePr>
        <p:xfrm>
          <a:off x="467544" y="332656"/>
          <a:ext cx="3960440" cy="5719665"/>
        </p:xfrm>
        <a:graphic>
          <a:graphicData uri="http://schemas.openxmlformats.org/drawingml/2006/table">
            <a:tbl>
              <a:tblPr/>
              <a:tblGrid>
                <a:gridCol w="3960440"/>
              </a:tblGrid>
              <a:tr h="5719665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__global__ void compute(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eqdata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 data)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a[BLOCK_SIZE];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b[BLOCK_SIZE];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c[BLOCK_SIZE];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reX1[BLOCK_SIZE];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reX2[BLOCK_SIZE];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imX1[BLOCK_SIZE];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__shared__ float imX2[BLOCK_SIZE];</a:t>
                      </a:r>
                    </a:p>
                    <a:p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threadIdx.x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blockIdx.x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tx+bx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*BLOCK_SIZE;</a:t>
                      </a:r>
                    </a:p>
                    <a:p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float d;</a:t>
                      </a:r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data-&gt;a[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data-&gt;b[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data-&gt;c[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4236235"/>
              </p:ext>
            </p:extLst>
          </p:nvPr>
        </p:nvGraphicFramePr>
        <p:xfrm>
          <a:off x="4716016" y="332656"/>
          <a:ext cx="3888433" cy="5688632"/>
        </p:xfrm>
        <a:graphic>
          <a:graphicData uri="http://schemas.openxmlformats.org/drawingml/2006/table">
            <a:tbl>
              <a:tblPr/>
              <a:tblGrid>
                <a:gridCol w="3888433"/>
              </a:tblGrid>
              <a:tr h="5688632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 = -b[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]*b[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+ 4*a[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]*c[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-b[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-b[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0;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0;</a:t>
                      </a:r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if(d &gt; 0)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+=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(d);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-=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(d);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else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+=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(-d);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imX2[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-=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sqrtf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(-d);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data-&gt;re_x1[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reX1[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]/(2*a[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]);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data-&gt;re_x2[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reX2[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]/(2*a[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]);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data-&gt;im_x1[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imX1[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]/(2*a[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]);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data-&gt;im_x2[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 = imX2[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]/(2*a[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]);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В таком варианте время выполнения расчета составляет около </a:t>
            </a:r>
            <a:r>
              <a:rPr lang="ru-RU" b="1" dirty="0" smtClean="0">
                <a:latin typeface="+mj-lt"/>
              </a:rPr>
              <a:t>9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мс</a:t>
            </a:r>
            <a:r>
              <a:rPr lang="ru-RU" dirty="0">
                <a:latin typeface="+mj-lt"/>
              </a:rPr>
              <a:t>, что </a:t>
            </a:r>
            <a:r>
              <a:rPr lang="ru-RU" dirty="0" smtClean="0">
                <a:latin typeface="+mj-lt"/>
              </a:rPr>
              <a:t>в 4 </a:t>
            </a:r>
            <a:r>
              <a:rPr lang="ru-RU" dirty="0">
                <a:latin typeface="+mj-lt"/>
              </a:rPr>
              <a:t>раза быстрее предыдущей версии и в 115 раз быстрее </a:t>
            </a:r>
            <a:r>
              <a:rPr lang="ru-RU" dirty="0" smtClean="0">
                <a:latin typeface="+mj-lt"/>
              </a:rPr>
              <a:t>однопроцессорного варианта.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Таким образом, «правильная» организация работы с различными </a:t>
            </a:r>
            <a:r>
              <a:rPr lang="ru-RU" dirty="0" smtClean="0">
                <a:latin typeface="+mj-lt"/>
              </a:rPr>
              <a:t>видами памяти </a:t>
            </a:r>
            <a:r>
              <a:rPr lang="ru-RU" dirty="0">
                <a:latin typeface="+mj-lt"/>
              </a:rPr>
              <a:t>позволяет более чем на порядок повысить эффективность </a:t>
            </a:r>
            <a:r>
              <a:rPr lang="ru-RU" dirty="0" smtClean="0">
                <a:latin typeface="+mj-lt"/>
              </a:rPr>
              <a:t>применения технологии </a:t>
            </a:r>
            <a:r>
              <a:rPr lang="ru-RU" dirty="0">
                <a:latin typeface="+mj-lt"/>
              </a:rPr>
              <a:t>CUDA даже в таком примитивном примере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При </a:t>
            </a:r>
            <a:r>
              <a:rPr lang="ru-RU" dirty="0">
                <a:latin typeface="+mj-lt"/>
              </a:rPr>
              <a:t>получении коэффициентов ускорения, мы сравнивали </a:t>
            </a:r>
            <a:r>
              <a:rPr lang="ru-RU" dirty="0" smtClean="0">
                <a:latin typeface="+mj-lt"/>
              </a:rPr>
              <a:t>различные CUDA-реализации </a:t>
            </a:r>
            <a:r>
              <a:rPr lang="ru-RU" dirty="0">
                <a:latin typeface="+mj-lt"/>
              </a:rPr>
              <a:t>с первоначальной реализацией на CPU. Стоит, однако, </a:t>
            </a:r>
            <a:r>
              <a:rPr lang="ru-RU" dirty="0" smtClean="0">
                <a:latin typeface="+mj-lt"/>
              </a:rPr>
              <a:t>отметить</a:t>
            </a:r>
            <a:r>
              <a:rPr lang="ru-RU" dirty="0">
                <a:latin typeface="+mj-lt"/>
              </a:rPr>
              <a:t>, что правильная организация памяти с точки зрения вычислений GPU</a:t>
            </a:r>
            <a:r>
              <a:rPr lang="ru-RU" dirty="0" smtClean="0">
                <a:latin typeface="+mj-lt"/>
              </a:rPr>
              <a:t>, не </a:t>
            </a:r>
            <a:r>
              <a:rPr lang="ru-RU" dirty="0">
                <a:latin typeface="+mj-lt"/>
              </a:rPr>
              <a:t>является таковой с точки зрения классических вычислений на CPU и, </a:t>
            </a:r>
            <a:r>
              <a:rPr lang="ru-RU" dirty="0" smtClean="0">
                <a:latin typeface="+mj-lt"/>
              </a:rPr>
              <a:t>будучи </a:t>
            </a:r>
            <a:r>
              <a:rPr lang="ru-RU" dirty="0">
                <a:latin typeface="+mj-lt"/>
              </a:rPr>
              <a:t>применена к изначальной CPU-реализации, увеличивает время </a:t>
            </a:r>
            <a:r>
              <a:rPr lang="ru-RU" dirty="0" smtClean="0">
                <a:latin typeface="+mj-lt"/>
              </a:rPr>
              <a:t>выполнения </a:t>
            </a:r>
            <a:r>
              <a:rPr lang="ru-RU" dirty="0">
                <a:latin typeface="+mj-lt"/>
              </a:rPr>
              <a:t>на CPU более чем в два раза. Это отличие ещё раз подчеркивает </a:t>
            </a:r>
            <a:r>
              <a:rPr lang="ru-RU" dirty="0" smtClean="0">
                <a:latin typeface="+mj-lt"/>
              </a:rPr>
              <a:t>разницу подходов </a:t>
            </a:r>
            <a:r>
              <a:rPr lang="ru-RU" dirty="0">
                <a:latin typeface="+mj-lt"/>
              </a:rPr>
              <a:t>в программировании на GPU и на CPU.</a:t>
            </a:r>
          </a:p>
        </p:txBody>
      </p:sp>
    </p:spTree>
    <p:extLst>
      <p:ext uri="{BB962C8B-B14F-4D97-AF65-F5344CB8AC3E}">
        <p14:creationId xmlns:p14="http://schemas.microsoft.com/office/powerpoint/2010/main" xmlns="" val="2659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086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Классические </a:t>
            </a: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</a:t>
            </a:r>
          </a:p>
          <a:p>
            <a:pPr algn="just"/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Умножение матриц</a:t>
            </a:r>
          </a:p>
          <a:p>
            <a:pPr algn="just"/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Рассмотрим задачу умножения плотных матриц. При нынешних объемах памяти на графическом процессоре можно умножать матрицы размером в миллионы элементов, и все данные будут размещены в </a:t>
            </a:r>
            <a:r>
              <a:rPr lang="ru-RU" dirty="0" err="1">
                <a:latin typeface="+mj-lt"/>
              </a:rPr>
              <a:t>видеоОЗУ</a:t>
            </a:r>
            <a:r>
              <a:rPr lang="ru-RU" dirty="0">
                <a:latin typeface="+mj-lt"/>
              </a:rPr>
              <a:t>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Реально </a:t>
            </a:r>
            <a:r>
              <a:rPr lang="ru-RU" dirty="0">
                <a:latin typeface="+mj-lt"/>
              </a:rPr>
              <a:t>достигнутая производительность при этом будет достаточно высока: на GPU AMD HD 2900 это 100 </a:t>
            </a:r>
            <a:r>
              <a:rPr lang="ru-RU" dirty="0" err="1">
                <a:latin typeface="+mj-lt"/>
              </a:rPr>
              <a:t>ГФлоп</a:t>
            </a:r>
            <a:r>
              <a:rPr lang="ru-RU" dirty="0">
                <a:latin typeface="+mj-lt"/>
              </a:rPr>
              <a:t>/c, на GPU </a:t>
            </a:r>
            <a:r>
              <a:rPr lang="ru-RU" dirty="0" err="1">
                <a:latin typeface="+mj-lt"/>
              </a:rPr>
              <a:t>nVidia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GeForce</a:t>
            </a:r>
            <a:r>
              <a:rPr lang="ru-RU" dirty="0">
                <a:latin typeface="+mj-lt"/>
              </a:rPr>
              <a:t> 8800GTX – 125 </a:t>
            </a:r>
            <a:r>
              <a:rPr lang="ru-RU" dirty="0" err="1">
                <a:latin typeface="+mj-lt"/>
              </a:rPr>
              <a:t>ГФлоп</a:t>
            </a:r>
            <a:r>
              <a:rPr lang="ru-RU" dirty="0">
                <a:latin typeface="+mj-lt"/>
              </a:rPr>
              <a:t>/c.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Следует </a:t>
            </a:r>
            <a:r>
              <a:rPr lang="ru-RU" dirty="0">
                <a:latin typeface="+mj-lt"/>
              </a:rPr>
              <a:t>заметить, что такая производительность достигается за счет использования блочных алгоритмов умножения матриц, а классические прямые реализации оказываются на порядок медленнее</a:t>
            </a:r>
            <a:r>
              <a:rPr lang="ru-RU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298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08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Преобразование Фурье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Преобразование Фурье, </a:t>
            </a:r>
            <a:r>
              <a:rPr lang="ru-RU" dirty="0" smtClean="0">
                <a:latin typeface="+mj-lt"/>
              </a:rPr>
              <a:t>относится </a:t>
            </a:r>
            <a:r>
              <a:rPr lang="ru-RU" dirty="0">
                <a:latin typeface="+mj-lt"/>
              </a:rPr>
              <a:t>к классу алгоритмов, которые на GPU выполняются за время, пропорциональное </a:t>
            </a:r>
            <a:r>
              <a:rPr lang="ru-RU" dirty="0" err="1">
                <a:latin typeface="+mj-lt"/>
              </a:rPr>
              <a:t>N•ln</a:t>
            </a:r>
            <a:r>
              <a:rPr lang="ru-RU" dirty="0">
                <a:latin typeface="+mj-lt"/>
              </a:rPr>
              <a:t>(N), где N – это размер задачи.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Алгоритм реализуется </a:t>
            </a:r>
            <a:r>
              <a:rPr lang="ru-RU" dirty="0">
                <a:latin typeface="+mj-lt"/>
              </a:rPr>
              <a:t>при помощи многопроходной схемы, где на каждом проходе применяется ядро типа "бабочки".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И </a:t>
            </a:r>
            <a:r>
              <a:rPr lang="ru-RU" dirty="0">
                <a:latin typeface="+mj-lt"/>
              </a:rPr>
              <a:t>хотя вычислительная сложность подобного ядра относительно невысока, GPU </a:t>
            </a:r>
            <a:r>
              <a:rPr lang="ru-RU" dirty="0" err="1">
                <a:latin typeface="+mj-lt"/>
              </a:rPr>
              <a:t>nVidia</a:t>
            </a:r>
            <a:r>
              <a:rPr lang="ru-RU" dirty="0">
                <a:latin typeface="+mj-lt"/>
              </a:rPr>
              <a:t> удается достичь на нем неплохих результатов.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На </a:t>
            </a:r>
            <a:r>
              <a:rPr lang="ru-RU" dirty="0">
                <a:latin typeface="+mj-lt"/>
              </a:rPr>
              <a:t>первых этапах работы весь рабочий набор умещается в статическую память, что позволяет собрать их в один проход и получить порядка 40 </a:t>
            </a:r>
            <a:r>
              <a:rPr lang="ru-RU" dirty="0" err="1">
                <a:latin typeface="+mj-lt"/>
              </a:rPr>
              <a:t>ГФлоп</a:t>
            </a:r>
            <a:r>
              <a:rPr lang="ru-RU" dirty="0">
                <a:latin typeface="+mj-lt"/>
              </a:rPr>
              <a:t>/c на графической карте </a:t>
            </a:r>
            <a:r>
              <a:rPr lang="ru-RU" dirty="0" err="1">
                <a:latin typeface="+mj-lt"/>
              </a:rPr>
              <a:t>nVidia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GeForce</a:t>
            </a:r>
            <a:r>
              <a:rPr lang="ru-RU" dirty="0">
                <a:latin typeface="+mj-lt"/>
              </a:rPr>
              <a:t> 8800GTX.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3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08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Обработка изображений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Обработка изображений была одной из первых задач, решаемых на GPU. Наиболее важными алгоритмами здесь являются фильтрация изображений и преобразование Фурье.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Фильтрация</a:t>
            </a:r>
            <a:r>
              <a:rPr lang="ru-RU" dirty="0">
                <a:latin typeface="+mj-lt"/>
              </a:rPr>
              <a:t>, благодаря относительно простой структуре, легко отображается на GPU. Однако коэффициент повторного использования данных значительно меньше, чем у умножения матриц, что и объясняет значительно меньшую эффективность графического процессора в решении данной задачи.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При </a:t>
            </a:r>
            <a:r>
              <a:rPr lang="ru-RU" dirty="0">
                <a:latin typeface="+mj-lt"/>
              </a:rPr>
              <a:t>размере ядра 3x3 производительность кода на GPU </a:t>
            </a:r>
            <a:r>
              <a:rPr lang="ru-RU" dirty="0" err="1">
                <a:latin typeface="+mj-lt"/>
              </a:rPr>
              <a:t>nVidia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GeForce</a:t>
            </a:r>
            <a:r>
              <a:rPr lang="ru-RU" dirty="0">
                <a:latin typeface="+mj-lt"/>
              </a:rPr>
              <a:t> 8800GTX составляет около 20 </a:t>
            </a:r>
            <a:r>
              <a:rPr lang="ru-RU" dirty="0" err="1">
                <a:latin typeface="+mj-lt"/>
              </a:rPr>
              <a:t>ГФлоп</a:t>
            </a:r>
            <a:r>
              <a:rPr lang="ru-RU" dirty="0">
                <a:latin typeface="+mj-lt"/>
              </a:rPr>
              <a:t>/c. Часто используемая на практике сепарабельная фильтрация при помощи фильтра Гаусса показывает худшие результаты ввиду еще более низкого коэффициента повторного использования</a:t>
            </a:r>
            <a:r>
              <a:rPr lang="ru-RU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0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08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Литература: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1. Жуковский </a:t>
            </a:r>
            <a:r>
              <a:rPr lang="ru-RU" dirty="0">
                <a:latin typeface="+mj-lt"/>
              </a:rPr>
              <a:t>М.Е., </a:t>
            </a:r>
            <a:r>
              <a:rPr lang="ru-RU" dirty="0" err="1">
                <a:latin typeface="+mj-lt"/>
              </a:rPr>
              <a:t>Усков</a:t>
            </a:r>
            <a:r>
              <a:rPr lang="ru-RU" dirty="0">
                <a:latin typeface="+mj-lt"/>
              </a:rPr>
              <a:t> Р.В. </a:t>
            </a:r>
            <a:r>
              <a:rPr lang="ru-RU" dirty="0" smtClean="0">
                <a:latin typeface="+mj-lt"/>
              </a:rPr>
              <a:t>О применении </a:t>
            </a:r>
            <a:r>
              <a:rPr lang="ru-RU" dirty="0">
                <a:latin typeface="+mj-lt"/>
              </a:rPr>
              <a:t>графических процессоров </a:t>
            </a:r>
            <a:r>
              <a:rPr lang="ru-RU" dirty="0" err="1">
                <a:latin typeface="+mj-lt"/>
              </a:rPr>
              <a:t>видеоускорителей</a:t>
            </a:r>
            <a:r>
              <a:rPr lang="ru-RU" dirty="0">
                <a:latin typeface="+mj-lt"/>
              </a:rPr>
              <a:t> в прикладных задачах </a:t>
            </a:r>
            <a:r>
              <a:rPr lang="ru-RU" dirty="0" smtClean="0">
                <a:latin typeface="+mj-lt"/>
              </a:rPr>
              <a:t>// Препринты ИПМ </a:t>
            </a:r>
            <a:r>
              <a:rPr lang="ru-RU" dirty="0">
                <a:latin typeface="+mj-lt"/>
              </a:rPr>
              <a:t>им. </a:t>
            </a:r>
            <a:r>
              <a:rPr lang="ru-RU" dirty="0" err="1">
                <a:latin typeface="+mj-lt"/>
              </a:rPr>
              <a:t>М.В.Келдыша</a:t>
            </a:r>
            <a:r>
              <a:rPr lang="ru-RU" dirty="0">
                <a:latin typeface="+mj-lt"/>
              </a:rPr>
              <a:t>. 2010. № 2. 23 с. URL: </a:t>
            </a:r>
            <a:r>
              <a:rPr lang="ru-RU" b="1" dirty="0" smtClean="0">
                <a:latin typeface="+mj-lt"/>
              </a:rPr>
              <a:t>ttp://library.keldysh.ru/preprint.asp?id=2010-2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2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08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К настоящему времени в корпорациях - лидерах </a:t>
            </a:r>
            <a:r>
              <a:rPr lang="ru-RU" dirty="0" smtClean="0">
                <a:latin typeface="+mj-lt"/>
              </a:rPr>
              <a:t>отрасли </a:t>
            </a:r>
            <a:r>
              <a:rPr lang="ru-RU" dirty="0">
                <a:latin typeface="+mj-lt"/>
              </a:rPr>
              <a:t>по производству </a:t>
            </a:r>
            <a:r>
              <a:rPr lang="ru-RU" dirty="0" err="1">
                <a:latin typeface="+mj-lt"/>
              </a:rPr>
              <a:t>видеоускорителей</a:t>
            </a:r>
            <a:r>
              <a:rPr lang="ru-RU" dirty="0">
                <a:latin typeface="+mj-lt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nVidia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ATI</a:t>
            </a:r>
            <a:r>
              <a:rPr lang="ru-RU" dirty="0">
                <a:latin typeface="+mj-lt"/>
              </a:rPr>
              <a:t>) - разработаны </a:t>
            </a:r>
            <a:r>
              <a:rPr lang="ru-RU" dirty="0" smtClean="0">
                <a:latin typeface="+mj-lt"/>
              </a:rPr>
              <a:t>технологии</a:t>
            </a:r>
            <a:r>
              <a:rPr lang="ru-RU" dirty="0">
                <a:latin typeface="+mj-lt"/>
              </a:rPr>
              <a:t>, позволяющие использовать мощности </a:t>
            </a:r>
            <a:r>
              <a:rPr lang="ru-RU" dirty="0" err="1">
                <a:latin typeface="+mj-lt"/>
              </a:rPr>
              <a:t>видеоускорителей</a:t>
            </a:r>
            <a:r>
              <a:rPr lang="ru-RU" dirty="0">
                <a:latin typeface="+mj-lt"/>
              </a:rPr>
              <a:t> для </a:t>
            </a:r>
            <a:r>
              <a:rPr lang="ru-RU" dirty="0" smtClean="0">
                <a:latin typeface="+mj-lt"/>
              </a:rPr>
              <a:t>проведения </a:t>
            </a:r>
            <a:r>
              <a:rPr lang="ru-RU" dirty="0">
                <a:latin typeface="+mj-lt"/>
              </a:rPr>
              <a:t>расчетов в прикладных задачах. Этими технологиями </a:t>
            </a:r>
            <a:r>
              <a:rPr lang="ru-RU" dirty="0" smtClean="0">
                <a:latin typeface="+mj-lt"/>
              </a:rPr>
              <a:t>являются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nVidia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CUDA</a:t>
            </a:r>
            <a:r>
              <a:rPr lang="en-US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и </a:t>
            </a:r>
            <a:r>
              <a:rPr lang="en-US" dirty="0" smtClean="0">
                <a:latin typeface="+mj-lt"/>
              </a:rPr>
              <a:t>ATI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Stream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algn="just"/>
            <a:endParaRPr lang="en-US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Существуют и другие технологии, </a:t>
            </a:r>
            <a:r>
              <a:rPr lang="ru-RU" dirty="0" smtClean="0">
                <a:latin typeface="+mj-lt"/>
              </a:rPr>
              <a:t>семейства</a:t>
            </a:r>
            <a:r>
              <a:rPr lang="en-US" dirty="0" smtClean="0">
                <a:latin typeface="+mj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GPGPU</a:t>
            </a:r>
            <a:r>
              <a:rPr lang="ru-RU" dirty="0" smtClean="0">
                <a:latin typeface="+mj-lt"/>
              </a:rPr>
              <a:t>, </a:t>
            </a:r>
            <a:r>
              <a:rPr lang="ru-RU" dirty="0">
                <a:latin typeface="+mj-lt"/>
              </a:rPr>
              <a:t>то есть позволяющие использовать ресурсы </a:t>
            </a:r>
            <a:r>
              <a:rPr lang="ru-RU" dirty="0" err="1">
                <a:latin typeface="+mj-lt"/>
              </a:rPr>
              <a:t>видеоускорителей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прикладных </a:t>
            </a:r>
            <a:r>
              <a:rPr lang="ru-RU" dirty="0">
                <a:latin typeface="+mj-lt"/>
              </a:rPr>
              <a:t>программах: </a:t>
            </a:r>
            <a:r>
              <a:rPr lang="en-US" dirty="0">
                <a:latin typeface="+mj-lt"/>
              </a:rPr>
              <a:t>Microsoft©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Direct3D 11 - Compute </a:t>
            </a:r>
            <a:r>
              <a:rPr lang="en-US" b="1" dirty="0" err="1">
                <a:solidFill>
                  <a:srgbClr val="002060"/>
                </a:solidFill>
                <a:latin typeface="+mj-lt"/>
              </a:rPr>
              <a:t>Shader</a:t>
            </a:r>
            <a:r>
              <a:rPr lang="en-US" b="1" dirty="0">
                <a:latin typeface="+mj-lt"/>
              </a:rPr>
              <a:t>, </a:t>
            </a:r>
            <a:r>
              <a:rPr lang="ru-RU" dirty="0">
                <a:latin typeface="+mj-lt"/>
              </a:rPr>
              <a:t>а </a:t>
            </a:r>
            <a:r>
              <a:rPr lang="ru-RU" dirty="0" smtClean="0">
                <a:latin typeface="+mj-lt"/>
              </a:rPr>
              <a:t>также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полностью </a:t>
            </a:r>
            <a:r>
              <a:rPr lang="ru-RU" dirty="0">
                <a:latin typeface="+mj-lt"/>
              </a:rPr>
              <a:t>открытая технология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OpenCL</a:t>
            </a:r>
            <a:r>
              <a:rPr lang="ru-RU" dirty="0">
                <a:latin typeface="+mj-lt"/>
              </a:rPr>
              <a:t>, разработку которой </a:t>
            </a:r>
            <a:r>
              <a:rPr lang="ru-RU" dirty="0" smtClean="0">
                <a:latin typeface="+mj-lt"/>
              </a:rPr>
              <a:t>поддержали</a:t>
            </a:r>
            <a:r>
              <a:rPr lang="en-US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такие компании как </a:t>
            </a:r>
            <a:r>
              <a:rPr lang="en-US" dirty="0" smtClean="0">
                <a:latin typeface="+mj-lt"/>
              </a:rPr>
              <a:t>Apple, </a:t>
            </a:r>
            <a:r>
              <a:rPr lang="en-US" dirty="0" err="1" smtClean="0">
                <a:latin typeface="+mj-lt"/>
              </a:rPr>
              <a:t>nVidia</a:t>
            </a:r>
            <a:r>
              <a:rPr lang="en-US" dirty="0" smtClean="0">
                <a:latin typeface="+mj-lt"/>
              </a:rPr>
              <a:t>, AMD, 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IBM, </a:t>
            </a:r>
            <a:r>
              <a:rPr lang="ru-RU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Intel, ARM, Motorola</a:t>
            </a:r>
            <a:r>
              <a:rPr lang="en-US" b="1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и другие</a:t>
            </a:r>
            <a:r>
              <a:rPr lang="ru-RU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</a:t>
            </a: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В версии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MATLAB R2010b </a:t>
            </a:r>
            <a:r>
              <a:rPr lang="ru-RU" dirty="0">
                <a:latin typeface="+mj-lt"/>
              </a:rPr>
              <a:t>в компонент </a:t>
            </a:r>
            <a:r>
              <a:rPr lang="ru-RU" dirty="0" err="1">
                <a:latin typeface="+mj-lt"/>
              </a:rPr>
              <a:t>Parallel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Computing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Toolbox</a:t>
            </a:r>
            <a:r>
              <a:rPr lang="ru-RU" dirty="0">
                <a:latin typeface="+mj-lt"/>
              </a:rPr>
              <a:t> была добавлена официальная поддержка вычислений с применением GPU. В настоящий момент объявлено о поддержке </a:t>
            </a:r>
            <a:r>
              <a:rPr lang="ru-RU" dirty="0" smtClean="0">
                <a:latin typeface="+mj-lt"/>
              </a:rPr>
              <a:t>только графических </a:t>
            </a:r>
            <a:r>
              <a:rPr lang="ru-RU" dirty="0">
                <a:latin typeface="+mj-lt"/>
              </a:rPr>
              <a:t>процессоров </a:t>
            </a:r>
            <a:r>
              <a:rPr lang="ru-RU" dirty="0" err="1">
                <a:latin typeface="+mj-lt"/>
              </a:rPr>
              <a:t>NVidia</a:t>
            </a:r>
            <a:r>
              <a:rPr lang="ru-RU" dirty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4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08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Общим для этих технологий является то, что, затратив определенные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усилия на адаптацию прикладных программ к использованию в качестве вычислителей графические процессоры (</a:t>
            </a:r>
            <a:r>
              <a:rPr lang="ru-RU" b="1" dirty="0">
                <a:latin typeface="+mj-lt"/>
              </a:rPr>
              <a:t>GPU</a:t>
            </a:r>
            <a:r>
              <a:rPr lang="ru-RU" dirty="0">
                <a:latin typeface="+mj-lt"/>
              </a:rPr>
              <a:t>), можно значительно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понизить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стоимость вычислений</a:t>
            </a:r>
            <a:r>
              <a:rPr lang="ru-RU" dirty="0">
                <a:latin typeface="+mj-lt"/>
              </a:rPr>
              <a:t>, получив при этом,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схожую производительность</a:t>
            </a:r>
            <a:r>
              <a:rPr lang="ru-RU" dirty="0">
                <a:latin typeface="+mj-lt"/>
              </a:rPr>
              <a:t>.</a:t>
            </a:r>
            <a:endParaRPr lang="ru-RU" dirty="0">
              <a:solidFill>
                <a:srgbClr val="002060"/>
              </a:solidFill>
              <a:latin typeface="+mj-lt"/>
            </a:endParaRP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Ниже речь </a:t>
            </a:r>
            <a:r>
              <a:rPr lang="ru-RU" dirty="0">
                <a:latin typeface="+mj-lt"/>
              </a:rPr>
              <a:t>пойдёт о технологии от компании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nVidia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–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CUDA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(Common Unified Development Architecture</a:t>
            </a:r>
            <a:r>
              <a:rPr lang="en-US" dirty="0" smtClean="0">
                <a:latin typeface="+mj-lt"/>
              </a:rPr>
              <a:t>).</a:t>
            </a:r>
          </a:p>
          <a:p>
            <a:endParaRPr lang="en-US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Аппаратной </a:t>
            </a:r>
            <a:r>
              <a:rPr lang="ru-RU" dirty="0">
                <a:latin typeface="+mj-lt"/>
              </a:rPr>
              <a:t>архитектуре параллельных вычислений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CUDA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сопутствует </a:t>
            </a:r>
            <a:r>
              <a:rPr lang="ru-RU" dirty="0">
                <a:latin typeface="+mj-lt"/>
              </a:rPr>
              <a:t>среда программирования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CUDA</a:t>
            </a:r>
            <a:r>
              <a:rPr lang="ru-RU" dirty="0">
                <a:latin typeface="+mj-lt"/>
              </a:rPr>
              <a:t>, которая обеспечивает набор абстракций, позволяющих выражать как </a:t>
            </a:r>
            <a:r>
              <a:rPr lang="ru-RU" dirty="0" smtClean="0">
                <a:latin typeface="+mj-lt"/>
              </a:rPr>
              <a:t>параллелизм </a:t>
            </a:r>
            <a:r>
              <a:rPr lang="ru-RU" dirty="0">
                <a:latin typeface="+mj-lt"/>
              </a:rPr>
              <a:t>данных, так и параллелизм задач. </a:t>
            </a:r>
            <a:endParaRPr lang="en-US" dirty="0" smtClean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Набор программных инструментов разработки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С</a:t>
            </a:r>
            <a:r>
              <a:rPr lang="ru-RU" dirty="0">
                <a:latin typeface="+mj-lt"/>
              </a:rPr>
              <a:t> для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CUDA</a:t>
            </a:r>
            <a:r>
              <a:rPr lang="ru-RU" dirty="0">
                <a:latin typeface="+mj-lt"/>
              </a:rPr>
              <a:t> позволяет программировать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GPU</a:t>
            </a:r>
            <a:r>
              <a:rPr lang="ru-RU" dirty="0">
                <a:latin typeface="+mj-lt"/>
              </a:rPr>
              <a:t> с помощью этого языка с минимальным набором ключевых слов и расширений.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19962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08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С </a:t>
            </a:r>
            <a:r>
              <a:rPr lang="ru-RU" dirty="0">
                <a:latin typeface="+mj-lt"/>
              </a:rPr>
              <a:t>программной точки зрения, технология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CUDA</a:t>
            </a:r>
            <a:r>
              <a:rPr lang="ru-RU" dirty="0">
                <a:latin typeface="+mj-lt"/>
              </a:rPr>
              <a:t> представляет </a:t>
            </a:r>
            <a:r>
              <a:rPr lang="ru-RU" dirty="0" smtClean="0">
                <a:latin typeface="+mj-lt"/>
              </a:rPr>
              <a:t>собой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расширение </a:t>
            </a:r>
            <a:r>
              <a:rPr lang="ru-RU" dirty="0">
                <a:latin typeface="+mj-lt"/>
              </a:rPr>
              <a:t>языка </a:t>
            </a:r>
            <a:r>
              <a:rPr lang="ru-RU" b="1" dirty="0">
                <a:latin typeface="+mj-lt"/>
              </a:rPr>
              <a:t>Си</a:t>
            </a:r>
            <a:r>
              <a:rPr lang="ru-RU" dirty="0">
                <a:latin typeface="+mj-lt"/>
              </a:rPr>
              <a:t>, которое можно представить в виде двух взаимно </a:t>
            </a:r>
            <a:r>
              <a:rPr lang="ru-RU" dirty="0" smtClean="0">
                <a:latin typeface="+mj-lt"/>
              </a:rPr>
              <a:t>зависимых </a:t>
            </a:r>
            <a:r>
              <a:rPr lang="ru-RU" dirty="0">
                <a:latin typeface="+mj-lt"/>
              </a:rPr>
              <a:t>составляющих </a:t>
            </a:r>
            <a:r>
              <a:rPr lang="ru-RU" dirty="0" smtClean="0">
                <a:latin typeface="+mj-lt"/>
              </a:rPr>
              <a:t>:</a:t>
            </a:r>
            <a:endParaRPr lang="en-US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Средства </a:t>
            </a:r>
            <a:r>
              <a:rPr lang="ru-RU" dirty="0">
                <a:latin typeface="+mj-lt"/>
              </a:rPr>
              <a:t>программирования для создания кода, выполняемого </a:t>
            </a:r>
            <a:r>
              <a:rPr lang="ru-RU" dirty="0" smtClean="0">
                <a:latin typeface="+mj-lt"/>
              </a:rPr>
              <a:t>в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рамках </a:t>
            </a:r>
            <a:r>
              <a:rPr lang="ru-RU" dirty="0">
                <a:latin typeface="+mj-lt"/>
              </a:rPr>
              <a:t>обычной программы на центральном процессоре </a:t>
            </a:r>
            <a:r>
              <a:rPr lang="ru-RU" dirty="0" smtClean="0">
                <a:latin typeface="+mj-lt"/>
              </a:rPr>
              <a:t>(</a:t>
            </a:r>
            <a:r>
              <a:rPr lang="ru-RU" b="1" dirty="0" smtClean="0">
                <a:latin typeface="+mj-lt"/>
              </a:rPr>
              <a:t>CPU</a:t>
            </a:r>
            <a:r>
              <a:rPr lang="ru-RU" dirty="0" smtClean="0">
                <a:latin typeface="+mj-lt"/>
              </a:rPr>
              <a:t>);</a:t>
            </a:r>
            <a:endParaRPr lang="en-US" dirty="0" smtClean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Средства </a:t>
            </a:r>
            <a:r>
              <a:rPr lang="ru-RU" dirty="0">
                <a:latin typeface="+mj-lt"/>
              </a:rPr>
              <a:t>программирования позволяющие выполнять </a:t>
            </a:r>
            <a:r>
              <a:rPr lang="ru-RU" dirty="0" smtClean="0">
                <a:latin typeface="+mj-lt"/>
              </a:rPr>
              <a:t>части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(фрагменты</a:t>
            </a:r>
            <a:r>
              <a:rPr lang="ru-RU" dirty="0">
                <a:latin typeface="+mj-lt"/>
              </a:rPr>
              <a:t>) программы (проводить часть вычислений) </a:t>
            </a:r>
            <a:r>
              <a:rPr lang="ru-RU" dirty="0" smtClean="0">
                <a:latin typeface="+mj-lt"/>
              </a:rPr>
              <a:t>на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видеоускорителе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(</a:t>
            </a:r>
            <a:r>
              <a:rPr lang="en-US" b="1" dirty="0">
                <a:latin typeface="+mj-lt"/>
              </a:rPr>
              <a:t>GPU</a:t>
            </a:r>
            <a:r>
              <a:rPr lang="en-US" dirty="0">
                <a:latin typeface="+mj-lt"/>
              </a:rPr>
              <a:t>).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0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08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+mj-lt"/>
              </a:rPr>
              <a:t>Первая </a:t>
            </a:r>
            <a:r>
              <a:rPr lang="ru-RU" dirty="0">
                <a:latin typeface="+mj-lt"/>
              </a:rPr>
              <a:t>из указанных составляющих (т.н. «управляющая часть») </a:t>
            </a:r>
            <a:r>
              <a:rPr lang="ru-RU" dirty="0" smtClean="0">
                <a:latin typeface="+mj-lt"/>
              </a:rPr>
              <a:t>позволяет </a:t>
            </a:r>
            <a:r>
              <a:rPr lang="ru-RU" dirty="0">
                <a:latin typeface="+mj-lt"/>
              </a:rPr>
              <a:t>производить такие операции как выделение памяти на GPU и </a:t>
            </a:r>
            <a:r>
              <a:rPr lang="ru-RU" dirty="0" smtClean="0">
                <a:latin typeface="+mj-lt"/>
              </a:rPr>
              <a:t>копирование </a:t>
            </a:r>
            <a:r>
              <a:rPr lang="ru-RU" dirty="0">
                <a:latin typeface="+mj-lt"/>
              </a:rPr>
              <a:t>данных между GPU и хостом, то есть служит для организации </a:t>
            </a:r>
            <a:r>
              <a:rPr lang="ru-RU" dirty="0" smtClean="0">
                <a:latin typeface="+mj-lt"/>
              </a:rPr>
              <a:t>запусков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вычислений </a:t>
            </a:r>
            <a:r>
              <a:rPr lang="ru-RU" dirty="0">
                <a:latin typeface="+mj-lt"/>
              </a:rPr>
              <a:t>на GPU [3] - "вводить" начальные данные и получать </a:t>
            </a:r>
            <a:r>
              <a:rPr lang="ru-RU" dirty="0" smtClean="0">
                <a:latin typeface="+mj-lt"/>
              </a:rPr>
              <a:t>результаты расчетов.</a:t>
            </a:r>
            <a:endParaRPr lang="en-US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0695"/>
            <a:ext cx="3690985" cy="405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5020" y="19365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На рисунке</a:t>
            </a:r>
            <a:r>
              <a:rPr lang="ru-RU" dirty="0">
                <a:latin typeface="+mj-lt"/>
              </a:rPr>
              <a:t>:</a:t>
            </a:r>
            <a:r>
              <a:rPr lang="ru-RU" dirty="0" smtClean="0">
                <a:latin typeface="+mj-lt"/>
              </a:rPr>
              <a:t>  </a:t>
            </a:r>
          </a:p>
          <a:p>
            <a:pPr algn="just"/>
            <a:r>
              <a:rPr lang="ru-RU" dirty="0" smtClean="0">
                <a:latin typeface="+mj-lt"/>
              </a:rPr>
              <a:t>RAM </a:t>
            </a:r>
            <a:r>
              <a:rPr lang="ru-RU" dirty="0">
                <a:latin typeface="+mj-lt"/>
              </a:rPr>
              <a:t>– это память центрального процессора</a:t>
            </a:r>
            <a:r>
              <a:rPr lang="ru-RU" dirty="0" smtClean="0">
                <a:latin typeface="+mj-lt"/>
              </a:rPr>
              <a:t>,</a:t>
            </a:r>
          </a:p>
          <a:p>
            <a:pPr algn="just"/>
            <a:r>
              <a:rPr lang="ru-RU" dirty="0" smtClean="0">
                <a:latin typeface="+mj-lt"/>
              </a:rPr>
              <a:t>VRAM </a:t>
            </a:r>
            <a:r>
              <a:rPr lang="ru-RU" dirty="0">
                <a:latin typeface="+mj-lt"/>
              </a:rPr>
              <a:t>– память </a:t>
            </a:r>
            <a:r>
              <a:rPr lang="ru-RU" dirty="0" err="1">
                <a:latin typeface="+mj-lt"/>
              </a:rPr>
              <a:t>видеоускорителя</a:t>
            </a:r>
            <a:r>
              <a:rPr lang="ru-RU" dirty="0">
                <a:latin typeface="+mj-lt"/>
              </a:rPr>
              <a:t>. </a:t>
            </a:r>
            <a:endParaRPr lang="ru-RU" dirty="0" smtClean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Согласно </a:t>
            </a:r>
            <a:r>
              <a:rPr lang="ru-RU" dirty="0">
                <a:latin typeface="+mj-lt"/>
              </a:rPr>
              <a:t>изображенной схеме: под управлением центрального процессора осуществляется передача данных и</a:t>
            </a:r>
            <a:r>
              <a:rPr lang="ru-RU" b="1" dirty="0">
                <a:latin typeface="+mj-lt"/>
              </a:rPr>
              <a:t>з </a:t>
            </a:r>
            <a:r>
              <a:rPr lang="ru-RU" dirty="0">
                <a:latin typeface="+mj-lt"/>
              </a:rPr>
              <a:t>оперативной памяти CPU в память GPU, затем по «команде» из CPU запускаются вычисления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на GPU (запуск «ядра»). Результаты вычислений «считываются» из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памяти видеоадаптера.</a:t>
            </a:r>
          </a:p>
        </p:txBody>
      </p:sp>
    </p:spTree>
    <p:extLst>
      <p:ext uri="{BB962C8B-B14F-4D97-AF65-F5344CB8AC3E}">
        <p14:creationId xmlns:p14="http://schemas.microsoft.com/office/powerpoint/2010/main" xmlns="" val="28900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08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Для описания этой части технологии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CUDA</a:t>
            </a:r>
            <a:r>
              <a:rPr lang="ru-RU" dirty="0">
                <a:latin typeface="+mj-lt"/>
              </a:rPr>
              <a:t> нам понадобятся </a:t>
            </a:r>
            <a:r>
              <a:rPr lang="ru-RU" dirty="0" smtClean="0">
                <a:latin typeface="+mj-lt"/>
              </a:rPr>
              <a:t>следующие определения: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+mj-lt"/>
              </a:rPr>
              <a:t>Потоком</a:t>
            </a:r>
            <a:r>
              <a:rPr lang="ru-RU" b="1" i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исполнения или просто потоком (</a:t>
            </a:r>
            <a:r>
              <a:rPr lang="ru-RU" b="1" i="1" dirty="0" err="1">
                <a:solidFill>
                  <a:srgbClr val="002060"/>
                </a:solidFill>
                <a:latin typeface="+mj-lt"/>
              </a:rPr>
              <a:t>thread</a:t>
            </a:r>
            <a:r>
              <a:rPr lang="ru-RU" dirty="0">
                <a:latin typeface="+mj-lt"/>
              </a:rPr>
              <a:t>) называется </a:t>
            </a:r>
            <a:r>
              <a:rPr lang="ru-RU" dirty="0" smtClean="0">
                <a:latin typeface="+mj-lt"/>
              </a:rPr>
              <a:t>совокупность </a:t>
            </a:r>
            <a:r>
              <a:rPr lang="ru-RU" dirty="0">
                <a:latin typeface="+mj-lt"/>
              </a:rPr>
              <a:t>логических и арифметических операций (исполняемый код), </a:t>
            </a:r>
            <a:r>
              <a:rPr lang="ru-RU" dirty="0" smtClean="0">
                <a:latin typeface="+mj-lt"/>
              </a:rPr>
              <a:t>выполняемых </a:t>
            </a:r>
            <a:r>
              <a:rPr lang="ru-RU" dirty="0">
                <a:latin typeface="+mj-lt"/>
              </a:rPr>
              <a:t>в определённой последовательности на вычислительном устройстве. </a:t>
            </a:r>
            <a:r>
              <a:rPr lang="ru-RU" dirty="0" smtClean="0">
                <a:latin typeface="+mj-lt"/>
              </a:rPr>
              <a:t>При наличии </a:t>
            </a:r>
            <a:r>
              <a:rPr lang="ru-RU" dirty="0">
                <a:latin typeface="+mj-lt"/>
              </a:rPr>
              <a:t>множества потоков будем предполагать, что они выполняются </a:t>
            </a:r>
            <a:r>
              <a:rPr lang="ru-RU" dirty="0" smtClean="0">
                <a:latin typeface="+mj-lt"/>
              </a:rPr>
              <a:t>параллельно</a:t>
            </a:r>
            <a:r>
              <a:rPr lang="ru-RU" dirty="0">
                <a:latin typeface="+mj-lt"/>
              </a:rPr>
              <a:t>, то есть без предписанного порядка во времени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Ядро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- это совокупность потоков, запускаемая на выполнение с хоста </a:t>
            </a:r>
            <a:r>
              <a:rPr lang="ru-RU" dirty="0" smtClean="0">
                <a:latin typeface="+mj-lt"/>
              </a:rPr>
              <a:t>и выполняемая </a:t>
            </a:r>
            <a:r>
              <a:rPr lang="ru-RU" dirty="0">
                <a:latin typeface="+mj-lt"/>
              </a:rPr>
              <a:t>на GPU. Потоки в ядре группируются в так называемые </a:t>
            </a: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блоки</a:t>
            </a:r>
            <a:r>
              <a:rPr lang="ru-RU" b="1" i="1" dirty="0" smtClean="0">
                <a:latin typeface="+mj-lt"/>
              </a:rPr>
              <a:t> (</a:t>
            </a:r>
            <a:r>
              <a:rPr lang="ru-RU" b="1" i="1" dirty="0" err="1">
                <a:solidFill>
                  <a:srgbClr val="002060"/>
                </a:solidFill>
                <a:latin typeface="+mj-lt"/>
              </a:rPr>
              <a:t>block</a:t>
            </a:r>
            <a:r>
              <a:rPr lang="ru-RU" b="1" i="1" dirty="0">
                <a:latin typeface="+mj-lt"/>
              </a:rPr>
              <a:t>)</a:t>
            </a:r>
            <a:r>
              <a:rPr lang="ru-RU" dirty="0">
                <a:latin typeface="+mj-lt"/>
              </a:rPr>
              <a:t>, совокупность блоков представляет собой </a:t>
            </a:r>
            <a:r>
              <a:rPr lang="ru-RU" b="1" i="1" dirty="0">
                <a:solidFill>
                  <a:srgbClr val="002060"/>
                </a:solidFill>
                <a:latin typeface="+mj-lt"/>
              </a:rPr>
              <a:t>решетку</a:t>
            </a:r>
            <a:r>
              <a:rPr lang="ru-RU" b="1" i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(</a:t>
            </a:r>
            <a:r>
              <a:rPr lang="ru-RU" b="1" i="1" dirty="0" err="1">
                <a:solidFill>
                  <a:srgbClr val="002060"/>
                </a:solidFill>
                <a:latin typeface="+mj-lt"/>
              </a:rPr>
              <a:t>grid</a:t>
            </a:r>
            <a:r>
              <a:rPr lang="ru-RU" dirty="0" smtClean="0">
                <a:latin typeface="+mj-lt"/>
              </a:rPr>
              <a:t>).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b="1" i="1" dirty="0" err="1">
                <a:solidFill>
                  <a:srgbClr val="002060"/>
                </a:solidFill>
                <a:latin typeface="+mj-lt"/>
              </a:rPr>
              <a:t>Warp</a:t>
            </a:r>
            <a:r>
              <a:rPr lang="ru-RU" b="1" i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- это совокупность потоков блока, исполняемых одновременно </a:t>
            </a:r>
            <a:r>
              <a:rPr lang="ru-RU" dirty="0" smtClean="0">
                <a:latin typeface="+mj-lt"/>
              </a:rPr>
              <a:t>в текущий </a:t>
            </a:r>
            <a:r>
              <a:rPr lang="ru-RU" dirty="0">
                <a:latin typeface="+mj-lt"/>
              </a:rPr>
              <a:t>момент. Число потоков в </a:t>
            </a:r>
            <a:r>
              <a:rPr lang="ru-RU" b="1" i="1" dirty="0" err="1">
                <a:solidFill>
                  <a:srgbClr val="002060"/>
                </a:solidFill>
                <a:latin typeface="+mj-lt"/>
              </a:rPr>
              <a:t>warp</a:t>
            </a:r>
            <a:r>
              <a:rPr lang="ru-RU" dirty="0" err="1">
                <a:latin typeface="+mj-lt"/>
              </a:rPr>
              <a:t>'е</a:t>
            </a:r>
            <a:r>
              <a:rPr lang="ru-RU" dirty="0">
                <a:latin typeface="+mj-lt"/>
              </a:rPr>
              <a:t> определяется системой и </a:t>
            </a:r>
            <a:r>
              <a:rPr lang="ru-RU" dirty="0" smtClean="0">
                <a:latin typeface="+mj-lt"/>
              </a:rPr>
              <a:t>обычно равно </a:t>
            </a:r>
            <a:r>
              <a:rPr lang="ru-RU" dirty="0">
                <a:latin typeface="+mj-lt"/>
              </a:rPr>
              <a:t>32</a:t>
            </a:r>
            <a:r>
              <a:rPr lang="ru-RU" i="1" dirty="0" smtClean="0">
                <a:latin typeface="+mj-lt"/>
              </a:rPr>
              <a:t>.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9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98781"/>
            <a:ext cx="790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Потоки в блоке организованы в трёхмерный массив. Блоки в решетке – в двумерный.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499879" cy="444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3872" y="1196752"/>
            <a:ext cx="3954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Все потоки имеют идентичный исполняемый код, поэтому, чтобы отличать потоки друг от друга, каждому присвоен номер его блока в решетке (двумерный индекс) и его номер в блоке (трёхмерный индекс). 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На рисунке изображена структура решетки, состоящей из набора блоков, и схема блока, состоящего из набора потоков. Для наглядности блок представлен двумерным массивом, то есть размерность блока по третьему индексу равна единице.</a:t>
            </a:r>
          </a:p>
        </p:txBody>
      </p:sp>
    </p:spTree>
    <p:extLst>
      <p:ext uri="{BB962C8B-B14F-4D97-AF65-F5344CB8AC3E}">
        <p14:creationId xmlns:p14="http://schemas.microsoft.com/office/powerpoint/2010/main" xmlns="" val="32572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</TotalTime>
  <Words>3673</Words>
  <Application>Microsoft Office PowerPoint</Application>
  <PresentationFormat>Экран (4:3)</PresentationFormat>
  <Paragraphs>401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Край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ИДО НГТУ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как улучшенный С</dc:title>
  <dc:creator>vig</dc:creator>
  <cp:lastModifiedBy>VIG</cp:lastModifiedBy>
  <cp:revision>240</cp:revision>
  <dcterms:created xsi:type="dcterms:W3CDTF">2004-03-11T09:37:48Z</dcterms:created>
  <dcterms:modified xsi:type="dcterms:W3CDTF">2015-12-09T05:14:46Z</dcterms:modified>
</cp:coreProperties>
</file>